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9D8043-588C-4366-A383-05B29FEE184F}">
  <a:tblStyle styleId="{ED9D8043-588C-4366-A383-05B29FEE18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da14fb15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fda14fb15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What Makes Something a Machine Learning Algorithm?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You need an input that is machine-readable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Input</a:t>
            </a:r>
            <a:r>
              <a:rPr lang="en" sz="1400">
                <a:solidFill>
                  <a:schemeClr val="dk1"/>
                </a:solidFill>
              </a:rPr>
              <a:t>: This is the data you give to the machine learning algorithm to learn from.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 data has to be in a format that the computer can </a:t>
            </a:r>
            <a:r>
              <a:rPr b="1" lang="en" sz="1400">
                <a:solidFill>
                  <a:schemeClr val="dk1"/>
                </a:solidFill>
              </a:rPr>
              <a:t>understand</a:t>
            </a:r>
            <a:r>
              <a:rPr lang="en" sz="1400">
                <a:solidFill>
                  <a:schemeClr val="dk1"/>
                </a:solidFill>
              </a:rPr>
              <a:t> and </a:t>
            </a:r>
            <a:r>
              <a:rPr b="1" lang="en" sz="1400">
                <a:solidFill>
                  <a:schemeClr val="dk1"/>
                </a:solidFill>
              </a:rPr>
              <a:t>process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Examples</a:t>
            </a:r>
            <a:r>
              <a:rPr lang="en" sz="1400">
                <a:solidFill>
                  <a:schemeClr val="dk1"/>
                </a:solidFill>
              </a:rPr>
              <a:t> of machine-readable inputs: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Text (like a social media post).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Numbers (like test scores).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Images (like pictures of cats).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You need an output that is machine-readable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Output</a:t>
            </a:r>
            <a:r>
              <a:rPr lang="en" sz="1400">
                <a:solidFill>
                  <a:schemeClr val="dk1"/>
                </a:solidFill>
              </a:rPr>
              <a:t>: This is the result or prediction that the machine learning algorithm generates.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 output also needs to be something the machine can </a:t>
            </a:r>
            <a:r>
              <a:rPr b="1" lang="en" sz="1400">
                <a:solidFill>
                  <a:schemeClr val="dk1"/>
                </a:solidFill>
              </a:rPr>
              <a:t>process</a:t>
            </a:r>
            <a:r>
              <a:rPr lang="en" sz="1400">
                <a:solidFill>
                  <a:schemeClr val="dk1"/>
                </a:solidFill>
              </a:rPr>
              <a:t> and </a:t>
            </a:r>
            <a:r>
              <a:rPr b="1" lang="en" sz="1400">
                <a:solidFill>
                  <a:schemeClr val="dk1"/>
                </a:solidFill>
              </a:rPr>
              <a:t>use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Examples</a:t>
            </a:r>
            <a:r>
              <a:rPr lang="en" sz="1400">
                <a:solidFill>
                  <a:schemeClr val="dk1"/>
                </a:solidFill>
              </a:rPr>
              <a:t> of machine-readable outputs: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A prediction (like “Is this email spam?”).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A classification (like “This is a picture of a dog”).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A recommendation (like suggesting a new video to watch).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You need to have a reasonable belief that there could be a mathematical function connecting or delineating data between the input and output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Mathematical function</a:t>
            </a:r>
            <a:r>
              <a:rPr lang="en" sz="1400">
                <a:solidFill>
                  <a:schemeClr val="dk1"/>
                </a:solidFill>
              </a:rPr>
              <a:t>: The idea behind machine learning is that there’s often a </a:t>
            </a:r>
            <a:r>
              <a:rPr b="1" lang="en" sz="1400">
                <a:solidFill>
                  <a:schemeClr val="dk1"/>
                </a:solidFill>
              </a:rPr>
              <a:t>pattern or relationship</a:t>
            </a:r>
            <a:r>
              <a:rPr lang="en" sz="1400">
                <a:solidFill>
                  <a:schemeClr val="dk1"/>
                </a:solidFill>
              </a:rPr>
              <a:t> between the input data and the output result.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For example, the number of hours you study (input) could be related to your test score (output). Machine learning tries to </a:t>
            </a:r>
            <a:r>
              <a:rPr b="1" lang="en" sz="1400">
                <a:solidFill>
                  <a:schemeClr val="dk1"/>
                </a:solidFill>
              </a:rPr>
              <a:t>find</a:t>
            </a:r>
            <a:r>
              <a:rPr lang="en" sz="1400">
                <a:solidFill>
                  <a:schemeClr val="dk1"/>
                </a:solidFill>
              </a:rPr>
              <a:t> that hidden pattern.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Belief in a connection</a:t>
            </a:r>
            <a:r>
              <a:rPr lang="en" sz="1400">
                <a:solidFill>
                  <a:schemeClr val="dk1"/>
                </a:solidFill>
              </a:rPr>
              <a:t>: You have to think that there’s some kind of </a:t>
            </a:r>
            <a:r>
              <a:rPr b="1" lang="en" sz="1400">
                <a:solidFill>
                  <a:schemeClr val="dk1"/>
                </a:solidFill>
              </a:rPr>
              <a:t>mathematical connection</a:t>
            </a:r>
            <a:r>
              <a:rPr lang="en" sz="1400">
                <a:solidFill>
                  <a:schemeClr val="dk1"/>
                </a:solidFill>
              </a:rPr>
              <a:t> between the input and output, even if it’s not obvious at first.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You need some sort of mathematical construct that can be tuned to represent the relationship between the input and the output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Mathematical construct</a:t>
            </a:r>
            <a:r>
              <a:rPr lang="en" sz="1400">
                <a:solidFill>
                  <a:schemeClr val="dk1"/>
                </a:solidFill>
              </a:rPr>
              <a:t>: This refers to a </a:t>
            </a:r>
            <a:r>
              <a:rPr b="1" lang="en" sz="1400">
                <a:solidFill>
                  <a:schemeClr val="dk1"/>
                </a:solidFill>
              </a:rPr>
              <a:t>model</a:t>
            </a:r>
            <a:r>
              <a:rPr lang="en" sz="1400">
                <a:solidFill>
                  <a:schemeClr val="dk1"/>
                </a:solidFill>
              </a:rPr>
              <a:t> or </a:t>
            </a:r>
            <a:r>
              <a:rPr b="1" lang="en" sz="1400">
                <a:solidFill>
                  <a:schemeClr val="dk1"/>
                </a:solidFill>
              </a:rPr>
              <a:t>equation</a:t>
            </a:r>
            <a:r>
              <a:rPr lang="en" sz="1400">
                <a:solidFill>
                  <a:schemeClr val="dk1"/>
                </a:solidFill>
              </a:rPr>
              <a:t> that the machine learning algorithm uses to represent the relationship between input and output.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If you have data on how much people like certain TikTok videos, a model could represent the relationship between the video's features (input) and how much it’s liked (output).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 model is flexible, meaning it can be </a:t>
            </a:r>
            <a:r>
              <a:rPr b="1" lang="en" sz="1400">
                <a:solidFill>
                  <a:schemeClr val="dk1"/>
                </a:solidFill>
              </a:rPr>
              <a:t>adjusted</a:t>
            </a:r>
            <a:r>
              <a:rPr lang="en" sz="1400">
                <a:solidFill>
                  <a:schemeClr val="dk1"/>
                </a:solidFill>
              </a:rPr>
              <a:t> to better fit the data.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You need a way to tune that mathematical construct to fit the relationship between input and output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Tuning</a:t>
            </a:r>
            <a:r>
              <a:rPr lang="en" sz="1400">
                <a:solidFill>
                  <a:schemeClr val="dk1"/>
                </a:solidFill>
              </a:rPr>
              <a:t>: The algorithm needs to be </a:t>
            </a:r>
            <a:r>
              <a:rPr b="1" lang="en" sz="1400">
                <a:solidFill>
                  <a:schemeClr val="dk1"/>
                </a:solidFill>
              </a:rPr>
              <a:t>trained</a:t>
            </a:r>
            <a:r>
              <a:rPr lang="en" sz="1400">
                <a:solidFill>
                  <a:schemeClr val="dk1"/>
                </a:solidFill>
              </a:rPr>
              <a:t> using data to adjust the model so it accurately represents the relationship between input and output.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This is done by adjusting </a:t>
            </a:r>
            <a:r>
              <a:rPr b="1" lang="en" sz="1400">
                <a:solidFill>
                  <a:schemeClr val="dk1"/>
                </a:solidFill>
              </a:rPr>
              <a:t>parameters</a:t>
            </a:r>
            <a:r>
              <a:rPr lang="en" sz="1400">
                <a:solidFill>
                  <a:schemeClr val="dk1"/>
                </a:solidFill>
              </a:rPr>
              <a:t> in the model until it makes </a:t>
            </a:r>
            <a:r>
              <a:rPr b="1" lang="en" sz="1400">
                <a:solidFill>
                  <a:schemeClr val="dk1"/>
                </a:solidFill>
              </a:rPr>
              <a:t>good predictions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In the TikTok case, the algorithm might be tuned to show certain types of content (like funny videos) based on what people engage with more.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Example: TikTok Shorts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How TikTok uses machine learning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TikTok uses machine learning to </a:t>
            </a:r>
            <a:r>
              <a:rPr b="1" lang="en" sz="1400">
                <a:solidFill>
                  <a:schemeClr val="dk1"/>
                </a:solidFill>
              </a:rPr>
              <a:t>recommend videos</a:t>
            </a:r>
            <a:r>
              <a:rPr lang="en" sz="1400">
                <a:solidFill>
                  <a:schemeClr val="dk1"/>
                </a:solidFill>
              </a:rPr>
              <a:t> (like TikTok Shorts) that it thinks you’ll enjoy.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Input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 algorithm looks at things like: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What videos you’ve liked or commented on.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How long you watch a video before scrolling.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Output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Based on the input data, the algorithm predicts what types of videos you’re most likely to watch and enjoy.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The mathematical function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There’s a relationship between the features of videos (like topic, length, or creator) and your engagement (liking, commenting, or watching).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 machine learning model finds that pattern and uses it to suggest more videos.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Tuning the algorithm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As you keep watching videos, the algorithm keeps learning from your behavior and </a:t>
            </a:r>
            <a:r>
              <a:rPr b="1" lang="en" sz="1400">
                <a:solidFill>
                  <a:schemeClr val="dk1"/>
                </a:solidFill>
              </a:rPr>
              <a:t>improving</a:t>
            </a:r>
            <a:r>
              <a:rPr lang="en" sz="1400">
                <a:solidFill>
                  <a:schemeClr val="dk1"/>
                </a:solidFill>
              </a:rPr>
              <a:t> its recommendations by adjusting its predictions based on new data.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c091c4f8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fc091c4f8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Why Would I Use Machine Learning (ML)?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Is the time/money to collect the data and train the model going to outcompete the current solution in: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Monetary cost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Before using machine learning, you need to ask: </a:t>
            </a:r>
            <a:r>
              <a:rPr b="1" lang="en" sz="1400">
                <a:solidFill>
                  <a:schemeClr val="dk1"/>
                </a:solidFill>
              </a:rPr>
              <a:t>Is it worth the money?</a:t>
            </a:r>
            <a:endParaRPr b="1"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Collecting data and training a machine learning model can be </a:t>
            </a:r>
            <a:r>
              <a:rPr b="1" lang="en" sz="1400">
                <a:solidFill>
                  <a:schemeClr val="dk1"/>
                </a:solidFill>
              </a:rPr>
              <a:t>expensive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Example: Is it cheaper to use ML, or is there another solution that costs less?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Time cost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Training a machine learning model also takes </a:t>
            </a:r>
            <a:r>
              <a:rPr b="1" lang="en" sz="1400">
                <a:solidFill>
                  <a:schemeClr val="dk1"/>
                </a:solidFill>
              </a:rPr>
              <a:t>time</a:t>
            </a:r>
            <a:r>
              <a:rPr lang="en" sz="1400">
                <a:solidFill>
                  <a:schemeClr val="dk1"/>
                </a:solidFill>
              </a:rPr>
              <a:t>—from gathering data to fine-tuning the algorithm.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You should ask: </a:t>
            </a:r>
            <a:r>
              <a:rPr b="1" lang="en" sz="1400">
                <a:solidFill>
                  <a:schemeClr val="dk1"/>
                </a:solidFill>
              </a:rPr>
              <a:t>Will using ML save more time than the current method?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2"/>
            </a:pPr>
            <a:r>
              <a:rPr b="1" lang="en" sz="1400">
                <a:solidFill>
                  <a:schemeClr val="dk1"/>
                </a:solidFill>
              </a:rPr>
              <a:t>Do we not currently have a solution to the problem but have initial features that relate to the problem?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No existing solution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Machine learning is useful when </a:t>
            </a:r>
            <a:r>
              <a:rPr b="1" lang="en" sz="1400">
                <a:solidFill>
                  <a:schemeClr val="dk1"/>
                </a:solidFill>
              </a:rPr>
              <a:t>there’s no good solution</a:t>
            </a:r>
            <a:r>
              <a:rPr lang="en" sz="1400">
                <a:solidFill>
                  <a:schemeClr val="dk1"/>
                </a:solidFill>
              </a:rPr>
              <a:t> to a problem yet, but you have </a:t>
            </a:r>
            <a:r>
              <a:rPr b="1" lang="en" sz="1400">
                <a:solidFill>
                  <a:schemeClr val="dk1"/>
                </a:solidFill>
              </a:rPr>
              <a:t>data</a:t>
            </a:r>
            <a:r>
              <a:rPr lang="en" sz="1400">
                <a:solidFill>
                  <a:schemeClr val="dk1"/>
                </a:solidFill>
              </a:rPr>
              <a:t> that might help solve it.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If you know some </a:t>
            </a:r>
            <a:r>
              <a:rPr b="1" lang="en" sz="1400">
                <a:solidFill>
                  <a:schemeClr val="dk1"/>
                </a:solidFill>
              </a:rPr>
              <a:t>features</a:t>
            </a:r>
            <a:r>
              <a:rPr lang="en" sz="1400">
                <a:solidFill>
                  <a:schemeClr val="dk1"/>
                </a:solidFill>
              </a:rPr>
              <a:t> (like patterns or variables) that could help, machine learning can use them to create a solution.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Example: You may not have a way to identify rare plants, but you have data on their features (size, leaf shape, color).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3"/>
            </a:pPr>
            <a:r>
              <a:rPr b="1" lang="en" sz="1400">
                <a:solidFill>
                  <a:schemeClr val="dk1"/>
                </a:solidFill>
              </a:rPr>
              <a:t>Is there a meta research question regarding the limitations of the models?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Understanding the limits of ML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Sometimes researchers want to use machine learning to </a:t>
            </a:r>
            <a:r>
              <a:rPr b="1" lang="en" sz="1400">
                <a:solidFill>
                  <a:schemeClr val="dk1"/>
                </a:solidFill>
              </a:rPr>
              <a:t>test its boundaries</a:t>
            </a:r>
            <a:r>
              <a:rPr lang="en" sz="1400">
                <a:solidFill>
                  <a:schemeClr val="dk1"/>
                </a:solidFill>
              </a:rPr>
              <a:t> and </a:t>
            </a:r>
            <a:r>
              <a:rPr b="1" lang="en" sz="1400">
                <a:solidFill>
                  <a:schemeClr val="dk1"/>
                </a:solidFill>
              </a:rPr>
              <a:t>understand its limitations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This could be part of a bigger research question where you’re asking: “How well can machine learning handle this problem?”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Example: You might use machine learning in a research project to see where it struggles or what kinds of problems it can’t solve well.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4"/>
            </a:pPr>
            <a:r>
              <a:rPr b="1" lang="en" sz="1400">
                <a:solidFill>
                  <a:schemeClr val="dk1"/>
                </a:solidFill>
              </a:rPr>
              <a:t>Is the accuracy potential of the model not matching what is needed?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Accuracy issues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Sometimes machine learning models aren’t </a:t>
            </a:r>
            <a:r>
              <a:rPr b="1" lang="en" sz="1400">
                <a:solidFill>
                  <a:schemeClr val="dk1"/>
                </a:solidFill>
              </a:rPr>
              <a:t>accurate enough</a:t>
            </a:r>
            <a:r>
              <a:rPr lang="en" sz="1400">
                <a:solidFill>
                  <a:schemeClr val="dk1"/>
                </a:solidFill>
              </a:rPr>
              <a:t> for the task at hand.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If the model is only, say, </a:t>
            </a:r>
            <a:r>
              <a:rPr b="1" lang="en" sz="1400">
                <a:solidFill>
                  <a:schemeClr val="dk1"/>
                </a:solidFill>
              </a:rPr>
              <a:t>95% accurate</a:t>
            </a:r>
            <a:r>
              <a:rPr lang="en" sz="1400">
                <a:solidFill>
                  <a:schemeClr val="dk1"/>
                </a:solidFill>
              </a:rPr>
              <a:t>, it might not be good enough, depending on what you need.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If you’re identifying dangerous or poisonous plants, even a 95% accurate model could be too risky because it’s not </a:t>
            </a:r>
            <a:r>
              <a:rPr b="1" lang="en" sz="1400">
                <a:solidFill>
                  <a:schemeClr val="dk1"/>
                </a:solidFill>
              </a:rPr>
              <a:t>100% reliable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Examples of Misuse and Correct Use of ML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Example of Misuse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Using ML to determine the color of something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Machine learning shouldn’t be used for tasks that can be solved much more easily.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Example: Using ML to figure out the color of something from an image is unnecessary because the color data is </a:t>
            </a:r>
            <a:r>
              <a:rPr b="1" lang="en" sz="1400">
                <a:solidFill>
                  <a:schemeClr val="dk1"/>
                </a:solidFill>
              </a:rPr>
              <a:t>already stored</a:t>
            </a:r>
            <a:r>
              <a:rPr lang="en" sz="1400">
                <a:solidFill>
                  <a:schemeClr val="dk1"/>
                </a:solidFill>
              </a:rPr>
              <a:t> in the image file. You can </a:t>
            </a:r>
            <a:r>
              <a:rPr b="1" lang="en" sz="1400">
                <a:solidFill>
                  <a:schemeClr val="dk1"/>
                </a:solidFill>
              </a:rPr>
              <a:t>read</a:t>
            </a:r>
            <a:r>
              <a:rPr lang="en" sz="1400">
                <a:solidFill>
                  <a:schemeClr val="dk1"/>
                </a:solidFill>
              </a:rPr>
              <a:t> the color code without needing an ML model.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Why it’s a misuse</a:t>
            </a:r>
            <a:r>
              <a:rPr lang="en" sz="1400">
                <a:solidFill>
                  <a:schemeClr val="dk1"/>
                </a:solidFill>
              </a:rPr>
              <a:t>: ML takes too much time and effort for something that can be done quickly and cheaply using existing methods.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Example of Correct Use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Using a 95% accurate ML model to identify plants for a hobbyist on a nature walk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If you’re a </a:t>
            </a:r>
            <a:r>
              <a:rPr b="1" lang="en" sz="1400">
                <a:solidFill>
                  <a:schemeClr val="dk1"/>
                </a:solidFill>
              </a:rPr>
              <a:t>plant hobbyist</a:t>
            </a:r>
            <a:r>
              <a:rPr lang="en" sz="1400">
                <a:solidFill>
                  <a:schemeClr val="dk1"/>
                </a:solidFill>
              </a:rPr>
              <a:t> on a nature walk, and you want to identify different plants, a 95% accurate model is </a:t>
            </a:r>
            <a:r>
              <a:rPr b="1" lang="en" sz="1400">
                <a:solidFill>
                  <a:schemeClr val="dk1"/>
                </a:solidFill>
              </a:rPr>
              <a:t>good enough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Even if it’s not perfect, the consequences of being wrong are </a:t>
            </a:r>
            <a:r>
              <a:rPr b="1" lang="en" sz="1400">
                <a:solidFill>
                  <a:schemeClr val="dk1"/>
                </a:solidFill>
              </a:rPr>
              <a:t>low risk</a:t>
            </a:r>
            <a:r>
              <a:rPr lang="en" sz="1400">
                <a:solidFill>
                  <a:schemeClr val="dk1"/>
                </a:solidFill>
              </a:rPr>
              <a:t>—you just want to learn more about the plants.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Why it’s a good use</a:t>
            </a:r>
            <a:r>
              <a:rPr lang="en" sz="1400">
                <a:solidFill>
                  <a:schemeClr val="dk1"/>
                </a:solidFill>
              </a:rPr>
              <a:t>: The task is simple, and the stakes aren’t high, so the ML model works well for this situation.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Example of Misuse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Using a 95% accurate ML model to identify non-toxic plants you can eat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If the machine learning model is </a:t>
            </a:r>
            <a:r>
              <a:rPr b="1" lang="en" sz="1400">
                <a:solidFill>
                  <a:schemeClr val="dk1"/>
                </a:solidFill>
              </a:rPr>
              <a:t>only 95% accurate</a:t>
            </a:r>
            <a:r>
              <a:rPr lang="en" sz="1400">
                <a:solidFill>
                  <a:schemeClr val="dk1"/>
                </a:solidFill>
              </a:rPr>
              <a:t>, it’s too risky to use it to identify </a:t>
            </a:r>
            <a:r>
              <a:rPr b="1" lang="en" sz="1400">
                <a:solidFill>
                  <a:schemeClr val="dk1"/>
                </a:solidFill>
              </a:rPr>
              <a:t>plants that are safe to eat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A mistake here could be </a:t>
            </a:r>
            <a:r>
              <a:rPr b="1" lang="en" sz="1400">
                <a:solidFill>
                  <a:schemeClr val="dk1"/>
                </a:solidFill>
              </a:rPr>
              <a:t>dangerous</a:t>
            </a:r>
            <a:r>
              <a:rPr lang="en" sz="1400">
                <a:solidFill>
                  <a:schemeClr val="dk1"/>
                </a:solidFill>
              </a:rPr>
              <a:t> or </a:t>
            </a:r>
            <a:r>
              <a:rPr b="1" lang="en" sz="1400">
                <a:solidFill>
                  <a:schemeClr val="dk1"/>
                </a:solidFill>
              </a:rPr>
              <a:t>life-threatening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Why it’s a misuse</a:t>
            </a:r>
            <a:r>
              <a:rPr lang="en" sz="1400">
                <a:solidFill>
                  <a:schemeClr val="dk1"/>
                </a:solidFill>
              </a:rPr>
              <a:t>: In this case, 95% accuracy isn’t good enough because the consequences of being wrong are </a:t>
            </a:r>
            <a:r>
              <a:rPr b="1" lang="en" sz="1400">
                <a:solidFill>
                  <a:schemeClr val="dk1"/>
                </a:solidFill>
              </a:rPr>
              <a:t>too serious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f80f15954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f80f15954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Sky-High View of Machine Learning and AI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AI Tries to Solve Problems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At its core, the goal of AI is to </a:t>
            </a:r>
            <a:r>
              <a:rPr b="1" lang="en" sz="1400">
                <a:solidFill>
                  <a:schemeClr val="dk1"/>
                </a:solidFill>
              </a:rPr>
              <a:t>solve problems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These problems can range from recognizing images to predicting future events.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AI is about finding </a:t>
            </a:r>
            <a:r>
              <a:rPr b="1" lang="en" sz="1400">
                <a:solidFill>
                  <a:schemeClr val="dk1"/>
                </a:solidFill>
              </a:rPr>
              <a:t>smart solutions</a:t>
            </a:r>
            <a:r>
              <a:rPr lang="en" sz="1400">
                <a:solidFill>
                  <a:schemeClr val="dk1"/>
                </a:solidFill>
              </a:rPr>
              <a:t> to real-world challenges.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2"/>
            </a:pPr>
            <a:r>
              <a:rPr b="1" lang="en" sz="1400">
                <a:solidFill>
                  <a:schemeClr val="dk1"/>
                </a:solidFill>
              </a:rPr>
              <a:t>Different Types and Classes of Problems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 problems AI tries to solve fall into different </a:t>
            </a:r>
            <a:r>
              <a:rPr b="1" lang="en" sz="1400">
                <a:solidFill>
                  <a:schemeClr val="dk1"/>
                </a:solidFill>
              </a:rPr>
              <a:t>types</a:t>
            </a:r>
            <a:r>
              <a:rPr lang="en" sz="1400">
                <a:solidFill>
                  <a:schemeClr val="dk1"/>
                </a:solidFill>
              </a:rPr>
              <a:t> or </a:t>
            </a:r>
            <a:r>
              <a:rPr b="1" lang="en" sz="1400">
                <a:solidFill>
                  <a:schemeClr val="dk1"/>
                </a:solidFill>
              </a:rPr>
              <a:t>classes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Examples of problem types: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 sz="1400">
                <a:solidFill>
                  <a:schemeClr val="dk1"/>
                </a:solidFill>
              </a:rPr>
              <a:t>Classification</a:t>
            </a:r>
            <a:r>
              <a:rPr lang="en" sz="1400">
                <a:solidFill>
                  <a:schemeClr val="dk1"/>
                </a:solidFill>
              </a:rPr>
              <a:t>: Sorting data into categories (like deciding if an email is spam or not).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 sz="1400">
                <a:solidFill>
                  <a:schemeClr val="dk1"/>
                </a:solidFill>
              </a:rPr>
              <a:t>Regression</a:t>
            </a:r>
            <a:r>
              <a:rPr lang="en" sz="1400">
                <a:solidFill>
                  <a:schemeClr val="dk1"/>
                </a:solidFill>
              </a:rPr>
              <a:t>: Predicting a number based on patterns in data (like predicting housing prices).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 sz="1400">
                <a:solidFill>
                  <a:schemeClr val="dk1"/>
                </a:solidFill>
              </a:rPr>
              <a:t>Clustering</a:t>
            </a:r>
            <a:r>
              <a:rPr lang="en" sz="1400">
                <a:solidFill>
                  <a:schemeClr val="dk1"/>
                </a:solidFill>
              </a:rPr>
              <a:t>: Grouping similar items together (like organizing news articles by topic).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Each type of problem requires a </a:t>
            </a:r>
            <a:r>
              <a:rPr b="1" lang="en" sz="1400">
                <a:solidFill>
                  <a:schemeClr val="dk1"/>
                </a:solidFill>
              </a:rPr>
              <a:t>specific approach</a:t>
            </a:r>
            <a:r>
              <a:rPr lang="en" sz="1400">
                <a:solidFill>
                  <a:schemeClr val="dk1"/>
                </a:solidFill>
              </a:rPr>
              <a:t> to find the best solution.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3"/>
            </a:pPr>
            <a:r>
              <a:rPr b="1" lang="en" sz="1400">
                <a:solidFill>
                  <a:schemeClr val="dk1"/>
                </a:solidFill>
              </a:rPr>
              <a:t>Different Learning Methods for Different Problem Classes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Each problem class has </a:t>
            </a:r>
            <a:r>
              <a:rPr b="1" lang="en" sz="1400">
                <a:solidFill>
                  <a:schemeClr val="dk1"/>
                </a:solidFill>
              </a:rPr>
              <a:t>different learning methods</a:t>
            </a:r>
            <a:r>
              <a:rPr lang="en" sz="1400">
                <a:solidFill>
                  <a:schemeClr val="dk1"/>
                </a:solidFill>
              </a:rPr>
              <a:t> that are used to solve it. These learning methods are ways the AI or machine learns from data.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Common learning methods include: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 sz="1400">
                <a:solidFill>
                  <a:schemeClr val="dk1"/>
                </a:solidFill>
              </a:rPr>
              <a:t>Supervised Learning</a:t>
            </a:r>
            <a:r>
              <a:rPr lang="en" sz="1400">
                <a:solidFill>
                  <a:schemeClr val="dk1"/>
                </a:solidFill>
              </a:rPr>
              <a:t>: Learning from labeled data (like using historical sales data to predict future sales).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 sz="1400">
                <a:solidFill>
                  <a:schemeClr val="dk1"/>
                </a:solidFill>
              </a:rPr>
              <a:t>Unsupervised Learning</a:t>
            </a:r>
            <a:r>
              <a:rPr lang="en" sz="1400">
                <a:solidFill>
                  <a:schemeClr val="dk1"/>
                </a:solidFill>
              </a:rPr>
              <a:t>: Learning patterns in data without knowing the correct answer beforehand (like finding groups of customers with similar shopping habits).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b="1" lang="en" sz="1400">
                <a:solidFill>
                  <a:schemeClr val="dk1"/>
                </a:solidFill>
              </a:rPr>
              <a:t>Reinforcement Learning</a:t>
            </a:r>
            <a:r>
              <a:rPr lang="en" sz="1400">
                <a:solidFill>
                  <a:schemeClr val="dk1"/>
                </a:solidFill>
              </a:rPr>
              <a:t>: Learning through </a:t>
            </a:r>
            <a:r>
              <a:rPr b="1" lang="en" sz="1400">
                <a:solidFill>
                  <a:schemeClr val="dk1"/>
                </a:solidFill>
              </a:rPr>
              <a:t>trial and error</a:t>
            </a:r>
            <a:r>
              <a:rPr lang="en" sz="1400">
                <a:solidFill>
                  <a:schemeClr val="dk1"/>
                </a:solidFill>
              </a:rPr>
              <a:t> by receiving feedback from actions (like a robot learning to walk by getting rewards for successful steps).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4"/>
            </a:pPr>
            <a:r>
              <a:rPr b="1" lang="en" sz="1400">
                <a:solidFill>
                  <a:schemeClr val="dk1"/>
                </a:solidFill>
              </a:rPr>
              <a:t>Multiple Machine Learning Algorithms/Models for Each Learning Method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For each learning method, there are many </a:t>
            </a:r>
            <a:r>
              <a:rPr b="1" lang="en" sz="1400">
                <a:solidFill>
                  <a:schemeClr val="dk1"/>
                </a:solidFill>
              </a:rPr>
              <a:t>machine learning algorithms</a:t>
            </a:r>
            <a:r>
              <a:rPr lang="en" sz="1400">
                <a:solidFill>
                  <a:schemeClr val="dk1"/>
                </a:solidFill>
              </a:rPr>
              <a:t> or </a:t>
            </a:r>
            <a:r>
              <a:rPr b="1" lang="en" sz="1400">
                <a:solidFill>
                  <a:schemeClr val="dk1"/>
                </a:solidFill>
              </a:rPr>
              <a:t>models</a:t>
            </a:r>
            <a:r>
              <a:rPr lang="en" sz="1400">
                <a:solidFill>
                  <a:schemeClr val="dk1"/>
                </a:solidFill>
              </a:rPr>
              <a:t> that can be used to perform the task.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Why are there different models?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Different models are based on </a:t>
            </a:r>
            <a:r>
              <a:rPr b="1" lang="en" sz="1400">
                <a:solidFill>
                  <a:schemeClr val="dk1"/>
                </a:solidFill>
              </a:rPr>
              <a:t>different mathematical ideas</a:t>
            </a:r>
            <a:r>
              <a:rPr lang="en" sz="1400">
                <a:solidFill>
                  <a:schemeClr val="dk1"/>
                </a:solidFill>
              </a:rPr>
              <a:t> and might be better suited for certain problems.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Some models might work better in specific situations because they </a:t>
            </a:r>
            <a:r>
              <a:rPr b="1" lang="en" sz="1400">
                <a:solidFill>
                  <a:schemeClr val="dk1"/>
                </a:solidFill>
              </a:rPr>
              <a:t>fit</a:t>
            </a:r>
            <a:r>
              <a:rPr lang="en" sz="1400">
                <a:solidFill>
                  <a:schemeClr val="dk1"/>
                </a:solidFill>
              </a:rPr>
              <a:t> the problem’s structure better than others.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Example: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For predicting house prices, a </a:t>
            </a:r>
            <a:r>
              <a:rPr b="1" lang="en" sz="1400">
                <a:solidFill>
                  <a:schemeClr val="dk1"/>
                </a:solidFill>
              </a:rPr>
              <a:t>linear regression model</a:t>
            </a:r>
            <a:r>
              <a:rPr lang="en" sz="1400">
                <a:solidFill>
                  <a:schemeClr val="dk1"/>
                </a:solidFill>
              </a:rPr>
              <a:t> might be good, but for recognizing handwritten digits, a </a:t>
            </a:r>
            <a:r>
              <a:rPr b="1" lang="en" sz="1400">
                <a:solidFill>
                  <a:schemeClr val="dk1"/>
                </a:solidFill>
              </a:rPr>
              <a:t>neural network</a:t>
            </a:r>
            <a:r>
              <a:rPr lang="en" sz="1400">
                <a:solidFill>
                  <a:schemeClr val="dk1"/>
                </a:solidFill>
              </a:rPr>
              <a:t> might be better.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5"/>
            </a:pPr>
            <a:r>
              <a:rPr b="1" lang="en" sz="1400">
                <a:solidFill>
                  <a:schemeClr val="dk1"/>
                </a:solidFill>
              </a:rPr>
              <a:t>Models Represent Different Mathematical Constructs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Each machine learning model represents a different type of </a:t>
            </a:r>
            <a:r>
              <a:rPr b="1" lang="en" sz="1400">
                <a:solidFill>
                  <a:schemeClr val="dk1"/>
                </a:solidFill>
              </a:rPr>
              <a:t>mathematical construct</a:t>
            </a:r>
            <a:r>
              <a:rPr lang="en" sz="1400">
                <a:solidFill>
                  <a:schemeClr val="dk1"/>
                </a:solidFill>
              </a:rPr>
              <a:t> or approach to solving the problem.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Some models might use simple math (like straight-line equations), while others might use complex structures (like deep neural networks).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 choice of model depends on the </a:t>
            </a:r>
            <a:r>
              <a:rPr b="1" lang="en" sz="1400">
                <a:solidFill>
                  <a:schemeClr val="dk1"/>
                </a:solidFill>
              </a:rPr>
              <a:t>problem’s complexity</a:t>
            </a:r>
            <a:r>
              <a:rPr lang="en" sz="1400">
                <a:solidFill>
                  <a:schemeClr val="dk1"/>
                </a:solidFill>
              </a:rPr>
              <a:t> and the type of data you have.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6"/>
            </a:pPr>
            <a:r>
              <a:rPr b="1" lang="en" sz="1400">
                <a:solidFill>
                  <a:schemeClr val="dk1"/>
                </a:solidFill>
              </a:rPr>
              <a:t>Some Problems Are Solved Better by One Model Than Another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Not all models are equally good at solving every problem.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Some problems may be better solved by one model over another because of the way the model handles the data.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Example: If you want to predict a curved pattern (like the shape of a circle), using a simple linear model (which predicts straight lines) </a:t>
            </a:r>
            <a:r>
              <a:rPr b="1" lang="en" sz="1400">
                <a:solidFill>
                  <a:schemeClr val="dk1"/>
                </a:solidFill>
              </a:rPr>
              <a:t>won’t work well</a:t>
            </a:r>
            <a:r>
              <a:rPr lang="en" sz="1400">
                <a:solidFill>
                  <a:schemeClr val="dk1"/>
                </a:solidFill>
              </a:rPr>
              <a:t>. You need a more complex model that can handle curves.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Example: Learning the Function of a Circle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Imagine trying to teach a machine to </a:t>
            </a:r>
            <a:r>
              <a:rPr b="1" lang="en" sz="1400">
                <a:solidFill>
                  <a:schemeClr val="dk1"/>
                </a:solidFill>
              </a:rPr>
              <a:t>learn the function of a circle</a:t>
            </a:r>
            <a:r>
              <a:rPr lang="en" sz="1400">
                <a:solidFill>
                  <a:schemeClr val="dk1"/>
                </a:solidFill>
              </a:rPr>
              <a:t>. If you only allow it to use a </a:t>
            </a:r>
            <a:r>
              <a:rPr b="1" lang="en" sz="1400">
                <a:solidFill>
                  <a:schemeClr val="dk1"/>
                </a:solidFill>
              </a:rPr>
              <a:t>single variate linear function</a:t>
            </a:r>
            <a:r>
              <a:rPr lang="en" sz="1400">
                <a:solidFill>
                  <a:schemeClr val="dk1"/>
                </a:solidFill>
              </a:rPr>
              <a:t> (which can only draw straight lines), it won’t be able to represent a circle properly because circles are </a:t>
            </a:r>
            <a:r>
              <a:rPr b="1" lang="en" sz="1400">
                <a:solidFill>
                  <a:schemeClr val="dk1"/>
                </a:solidFill>
              </a:rPr>
              <a:t>curved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This shows how important it is to </a:t>
            </a:r>
            <a:r>
              <a:rPr b="1" lang="en" sz="1400">
                <a:solidFill>
                  <a:schemeClr val="dk1"/>
                </a:solidFill>
              </a:rPr>
              <a:t>choose the right model</a:t>
            </a:r>
            <a:r>
              <a:rPr lang="en" sz="1400">
                <a:solidFill>
                  <a:schemeClr val="dk1"/>
                </a:solidFill>
              </a:rPr>
              <a:t> for the task. A simple model may fail at solving more complex problems.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Summary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AI tries to solve different types of problems using specific learning methods.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Each method has many algorithms and models to choose from because some models work better for certain problems than others.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Understanding which model fits the problem is key to successful machine learning, which will be discussed more in the coming weeks.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fda14fb15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fda14fb15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Problem Types and Learning Methods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1. Unsupervised Learning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What it is</a:t>
            </a:r>
            <a:r>
              <a:rPr lang="en" sz="1400">
                <a:solidFill>
                  <a:schemeClr val="dk1"/>
                </a:solidFill>
              </a:rPr>
              <a:t>: Learning without any labeled data or predefined categories.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Input/Output</a:t>
            </a:r>
            <a:r>
              <a:rPr lang="en" sz="1400">
                <a:solidFill>
                  <a:schemeClr val="dk1"/>
                </a:solidFill>
              </a:rPr>
              <a:t>: You have data, but you don’t know the correct output categories.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Find the Structure</a:t>
            </a:r>
            <a:r>
              <a:rPr lang="en" sz="1400">
                <a:solidFill>
                  <a:schemeClr val="dk1"/>
                </a:solidFill>
              </a:rPr>
              <a:t>: The goal is to discover patterns or groupings in the data on your own.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Grouping customers based on their purchasing behavior without knowing in advance what the groups should be.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2. Self-Supervised Learning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What it is</a:t>
            </a:r>
            <a:r>
              <a:rPr lang="en" sz="1400">
                <a:solidFill>
                  <a:schemeClr val="dk1"/>
                </a:solidFill>
              </a:rPr>
              <a:t>: Learning where the data provides its own labels or ground truth internally.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Input/Output</a:t>
            </a:r>
            <a:r>
              <a:rPr lang="en" sz="1400">
                <a:solidFill>
                  <a:schemeClr val="dk1"/>
                </a:solidFill>
              </a:rPr>
              <a:t>: The system generates its own labels or rules from the data itself.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Fill in the Blank</a:t>
            </a:r>
            <a:r>
              <a:rPr lang="en" sz="1400">
                <a:solidFill>
                  <a:schemeClr val="dk1"/>
                </a:solidFill>
              </a:rPr>
              <a:t>: The model learns by predicting parts of the data from other parts.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Predicting the missing words in a sentence based on the surrounding words.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3. Supervised Learning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What it is</a:t>
            </a:r>
            <a:r>
              <a:rPr lang="en" sz="1400">
                <a:solidFill>
                  <a:schemeClr val="dk1"/>
                </a:solidFill>
              </a:rPr>
              <a:t>: Learning with labeled data where the correct answers are provided.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Input/Output</a:t>
            </a:r>
            <a:r>
              <a:rPr lang="en" sz="1400">
                <a:solidFill>
                  <a:schemeClr val="dk1"/>
                </a:solidFill>
              </a:rPr>
              <a:t>: You have data with known labels or categories.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Fill in the Pattern</a:t>
            </a:r>
            <a:r>
              <a:rPr lang="en" sz="1400">
                <a:solidFill>
                  <a:schemeClr val="dk1"/>
                </a:solidFill>
              </a:rPr>
              <a:t>: The model learns by finding patterns between input data and the given labels.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Training a model to recognize cats and dogs from images where each image is labeled as either “cat” or “dog”.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4. Semi-Supervised Learning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What it is</a:t>
            </a:r>
            <a:r>
              <a:rPr lang="en" sz="1400">
                <a:solidFill>
                  <a:schemeClr val="dk1"/>
                </a:solidFill>
              </a:rPr>
              <a:t>: Learning with a mix of labeled and unlabeled data.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Input/Output</a:t>
            </a:r>
            <a:r>
              <a:rPr lang="en" sz="1400">
                <a:solidFill>
                  <a:schemeClr val="dk1"/>
                </a:solidFill>
              </a:rPr>
              <a:t>: Some data points have labels, while others do not.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Grounded Structure Search</a:t>
            </a:r>
            <a:r>
              <a:rPr lang="en" sz="1400">
                <a:solidFill>
                  <a:schemeClr val="dk1"/>
                </a:solidFill>
              </a:rPr>
              <a:t>: The model uses the labeled data to help understand the structure and patterns in the unlabeled data.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Using a small set of labeled images to help classify a larger set of unlabeled images.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5. Ground Truth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What it is</a:t>
            </a:r>
            <a:r>
              <a:rPr lang="en" sz="1400">
                <a:solidFill>
                  <a:schemeClr val="dk1"/>
                </a:solidFill>
              </a:rPr>
              <a:t>: The </a:t>
            </a:r>
            <a:r>
              <a:rPr b="1" lang="en" sz="1400">
                <a:solidFill>
                  <a:schemeClr val="dk1"/>
                </a:solidFill>
              </a:rPr>
              <a:t>actual, correct information</a:t>
            </a:r>
            <a:r>
              <a:rPr lang="en" sz="1400">
                <a:solidFill>
                  <a:schemeClr val="dk1"/>
                </a:solidFill>
              </a:rPr>
              <a:t> or </a:t>
            </a:r>
            <a:r>
              <a:rPr b="1" lang="en" sz="1400">
                <a:solidFill>
                  <a:schemeClr val="dk1"/>
                </a:solidFill>
              </a:rPr>
              <a:t>labels</a:t>
            </a:r>
            <a:r>
              <a:rPr lang="en" sz="1400">
                <a:solidFill>
                  <a:schemeClr val="dk1"/>
                </a:solidFill>
              </a:rPr>
              <a:t> used as a reference in machine learning.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In Supervised Learning</a:t>
            </a:r>
            <a:r>
              <a:rPr lang="en" sz="1400">
                <a:solidFill>
                  <a:schemeClr val="dk1"/>
                </a:solidFill>
              </a:rPr>
              <a:t>: Ground truth is the labeled data with known answers (e.g., images labeled as “cat” or “dog”).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In Unsupervised and Self-Supervised Learning</a:t>
            </a:r>
            <a:r>
              <a:rPr lang="en" sz="1400">
                <a:solidFill>
                  <a:schemeClr val="dk1"/>
                </a:solidFill>
              </a:rPr>
              <a:t>: Ground truth is not used. Instead, patterns or rules are discovered without predefined answers.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Purpose</a:t>
            </a:r>
            <a:r>
              <a:rPr lang="en" sz="1400">
                <a:solidFill>
                  <a:schemeClr val="dk1"/>
                </a:solidFill>
              </a:rPr>
              <a:t>: Helps evaluate the accuracy of the model by comparing its predictions against the known correct labels.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Summary: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Unsupervised Learning</a:t>
            </a:r>
            <a:r>
              <a:rPr lang="en" sz="1400">
                <a:solidFill>
                  <a:schemeClr val="dk1"/>
                </a:solidFill>
              </a:rPr>
              <a:t>: No labels; discover patterns.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Self-Supervised Learning</a:t>
            </a:r>
            <a:r>
              <a:rPr lang="en" sz="1400">
                <a:solidFill>
                  <a:schemeClr val="dk1"/>
                </a:solidFill>
              </a:rPr>
              <a:t>: Data provides its own labels; predict missing parts.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Supervised Learning</a:t>
            </a:r>
            <a:r>
              <a:rPr lang="en" sz="1400">
                <a:solidFill>
                  <a:schemeClr val="dk1"/>
                </a:solidFill>
              </a:rPr>
              <a:t>: Uses labeled data; find patterns based on known labels.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Semi-Supervised Learning</a:t>
            </a:r>
            <a:r>
              <a:rPr lang="en" sz="1400">
                <a:solidFill>
                  <a:schemeClr val="dk1"/>
                </a:solidFill>
              </a:rPr>
              <a:t>: Mix of labeled and unlabeled data; use labels to understand the structure of unlabeled data.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Ground Truth</a:t>
            </a:r>
            <a:r>
              <a:rPr lang="en" sz="1400">
                <a:solidFill>
                  <a:schemeClr val="dk1"/>
                </a:solidFill>
              </a:rPr>
              <a:t>: The actual correct labels or information used to train and evaluate models.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fcc1486cd5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fcc1486cd5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1. Reinforcement Learning (RL)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What it is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Reinforcement Learning is a type of learning where an AI learns by interacting with its </a:t>
            </a:r>
            <a:r>
              <a:rPr b="1" lang="en" sz="1400">
                <a:solidFill>
                  <a:schemeClr val="dk1"/>
                </a:solidFill>
              </a:rPr>
              <a:t>environment</a:t>
            </a:r>
            <a:r>
              <a:rPr lang="en" sz="1400">
                <a:solidFill>
                  <a:schemeClr val="dk1"/>
                </a:solidFill>
              </a:rPr>
              <a:t> and </a:t>
            </a:r>
            <a:r>
              <a:rPr b="1" lang="en" sz="1400">
                <a:solidFill>
                  <a:schemeClr val="dk1"/>
                </a:solidFill>
              </a:rPr>
              <a:t>receiving feedback</a:t>
            </a:r>
            <a:r>
              <a:rPr lang="en" sz="1400">
                <a:solidFill>
                  <a:schemeClr val="dk1"/>
                </a:solidFill>
              </a:rPr>
              <a:t> based on its actions.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It’s often described as </a:t>
            </a:r>
            <a:r>
              <a:rPr b="1" lang="en" sz="1400">
                <a:solidFill>
                  <a:schemeClr val="dk1"/>
                </a:solidFill>
              </a:rPr>
              <a:t>“toddler learning”</a:t>
            </a:r>
            <a:r>
              <a:rPr lang="en" sz="1400">
                <a:solidFill>
                  <a:schemeClr val="dk1"/>
                </a:solidFill>
              </a:rPr>
              <a:t> because, like a toddler, the AI learns by </a:t>
            </a:r>
            <a:r>
              <a:rPr b="1" lang="en" sz="1400">
                <a:solidFill>
                  <a:schemeClr val="dk1"/>
                </a:solidFill>
              </a:rPr>
              <a:t>trial and error</a:t>
            </a:r>
            <a:r>
              <a:rPr lang="en" sz="1400">
                <a:solidFill>
                  <a:schemeClr val="dk1"/>
                </a:solidFill>
              </a:rPr>
              <a:t>, trying things out and getting </a:t>
            </a:r>
            <a:r>
              <a:rPr b="1" lang="en" sz="1400">
                <a:solidFill>
                  <a:schemeClr val="dk1"/>
                </a:solidFill>
              </a:rPr>
              <a:t>rewards</a:t>
            </a:r>
            <a:r>
              <a:rPr lang="en" sz="1400">
                <a:solidFill>
                  <a:schemeClr val="dk1"/>
                </a:solidFill>
              </a:rPr>
              <a:t> or </a:t>
            </a:r>
            <a:r>
              <a:rPr b="1" lang="en" sz="1400">
                <a:solidFill>
                  <a:schemeClr val="dk1"/>
                </a:solidFill>
              </a:rPr>
              <a:t>penalties</a:t>
            </a:r>
            <a:r>
              <a:rPr lang="en" sz="1400">
                <a:solidFill>
                  <a:schemeClr val="dk1"/>
                </a:solidFill>
              </a:rPr>
              <a:t> based on what it does.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How it works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 AI takes actions and learns which actions are good (rewarded) or bad (penalized).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Over time, it learns to </a:t>
            </a:r>
            <a:r>
              <a:rPr b="1" lang="en" sz="1400">
                <a:solidFill>
                  <a:schemeClr val="dk1"/>
                </a:solidFill>
              </a:rPr>
              <a:t>repeat actions</a:t>
            </a:r>
            <a:r>
              <a:rPr lang="en" sz="1400">
                <a:solidFill>
                  <a:schemeClr val="dk1"/>
                </a:solidFill>
              </a:rPr>
              <a:t> that lead to rewards and </a:t>
            </a:r>
            <a:r>
              <a:rPr b="1" lang="en" sz="1400">
                <a:solidFill>
                  <a:schemeClr val="dk1"/>
                </a:solidFill>
              </a:rPr>
              <a:t>avoid actions</a:t>
            </a:r>
            <a:r>
              <a:rPr lang="en" sz="1400">
                <a:solidFill>
                  <a:schemeClr val="dk1"/>
                </a:solidFill>
              </a:rPr>
              <a:t> that lead to penalties.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Each attempt at a task builds on the </a:t>
            </a:r>
            <a:r>
              <a:rPr b="1" lang="en" sz="1400">
                <a:solidFill>
                  <a:schemeClr val="dk1"/>
                </a:solidFill>
              </a:rPr>
              <a:t>previous experience</a:t>
            </a:r>
            <a:r>
              <a:rPr lang="en" sz="1400">
                <a:solidFill>
                  <a:schemeClr val="dk1"/>
                </a:solidFill>
              </a:rPr>
              <a:t>, improving the AI’s performance.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Where it’s used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Robotics</a:t>
            </a:r>
            <a:r>
              <a:rPr lang="en" sz="1400">
                <a:solidFill>
                  <a:schemeClr val="dk1"/>
                </a:solidFill>
              </a:rPr>
              <a:t> is a common field where RL is used because robots often need to interact with the world and learn how to accomplish tasks, like navigating a room or picking up objects.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Imagine a robot trying to balance on two wheels. Each time it falls over, it receives a penalty, and when it stays balanced, it gets a reward. Over time, it learns how to stay balanced longer.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2. Few-Shot Learning (FSL)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What it is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Few-Shot Learning is when an AI is trained to </a:t>
            </a:r>
            <a:r>
              <a:rPr b="1" lang="en" sz="1400">
                <a:solidFill>
                  <a:schemeClr val="dk1"/>
                </a:solidFill>
              </a:rPr>
              <a:t>complete a task</a:t>
            </a:r>
            <a:r>
              <a:rPr lang="en" sz="1400">
                <a:solidFill>
                  <a:schemeClr val="dk1"/>
                </a:solidFill>
              </a:rPr>
              <a:t> using only a </a:t>
            </a:r>
            <a:r>
              <a:rPr b="1" lang="en" sz="1400">
                <a:solidFill>
                  <a:schemeClr val="dk1"/>
                </a:solidFill>
              </a:rPr>
              <a:t>few examples</a:t>
            </a:r>
            <a:r>
              <a:rPr lang="en" sz="1400">
                <a:solidFill>
                  <a:schemeClr val="dk1"/>
                </a:solidFill>
              </a:rPr>
              <a:t> of how to do it.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This type of learning is important when there are </a:t>
            </a:r>
            <a:r>
              <a:rPr b="1" lang="en" sz="1400">
                <a:solidFill>
                  <a:schemeClr val="dk1"/>
                </a:solidFill>
              </a:rPr>
              <a:t>limited data</a:t>
            </a:r>
            <a:r>
              <a:rPr lang="en" sz="1400">
                <a:solidFill>
                  <a:schemeClr val="dk1"/>
                </a:solidFill>
              </a:rPr>
              <a:t> or examples available.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How it works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 AI is shown just a few examples of a task (like identifying types of birds) and is expected to </a:t>
            </a:r>
            <a:r>
              <a:rPr b="1" lang="en" sz="1400">
                <a:solidFill>
                  <a:schemeClr val="dk1"/>
                </a:solidFill>
              </a:rPr>
              <a:t>make predictions</a:t>
            </a:r>
            <a:r>
              <a:rPr lang="en" sz="1400">
                <a:solidFill>
                  <a:schemeClr val="dk1"/>
                </a:solidFill>
              </a:rPr>
              <a:t> about new examples by comparing them to the ones it has seen.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Probabilistic</a:t>
            </a:r>
            <a:r>
              <a:rPr lang="en" sz="1400">
                <a:solidFill>
                  <a:schemeClr val="dk1"/>
                </a:solidFill>
              </a:rPr>
              <a:t> learning: The AI doesn’t always know for sure, but it guesses based on </a:t>
            </a:r>
            <a:r>
              <a:rPr b="1" lang="en" sz="1400">
                <a:solidFill>
                  <a:schemeClr val="dk1"/>
                </a:solidFill>
              </a:rPr>
              <a:t>how similar</a:t>
            </a:r>
            <a:r>
              <a:rPr lang="en" sz="1400">
                <a:solidFill>
                  <a:schemeClr val="dk1"/>
                </a:solidFill>
              </a:rPr>
              <a:t> the new data is to what it has already learned.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Where it’s used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Few-Shot Learning is useful when there isn’t a lot of training data available. It’s good for tasks like </a:t>
            </a:r>
            <a:r>
              <a:rPr b="1" lang="en" sz="1400">
                <a:solidFill>
                  <a:schemeClr val="dk1"/>
                </a:solidFill>
              </a:rPr>
              <a:t>image recognition</a:t>
            </a:r>
            <a:r>
              <a:rPr lang="en" sz="1400">
                <a:solidFill>
                  <a:schemeClr val="dk1"/>
                </a:solidFill>
              </a:rPr>
              <a:t> or </a:t>
            </a:r>
            <a:r>
              <a:rPr b="1" lang="en" sz="1400">
                <a:solidFill>
                  <a:schemeClr val="dk1"/>
                </a:solidFill>
              </a:rPr>
              <a:t>classification</a:t>
            </a:r>
            <a:r>
              <a:rPr lang="en" sz="1400">
                <a:solidFill>
                  <a:schemeClr val="dk1"/>
                </a:solidFill>
              </a:rPr>
              <a:t> where collecting large datasets might be difficult.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If the AI is shown just a few images of different birds and then asked to identify a new bird image, it makes a prediction by choosing the bird that the new image most closely resembles. Even with limited examples, the AI makes a </a:t>
            </a:r>
            <a:r>
              <a:rPr b="1" lang="en" sz="1400">
                <a:solidFill>
                  <a:schemeClr val="dk1"/>
                </a:solidFill>
              </a:rPr>
              <a:t>probabilistic guess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Summary: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Reinforcement Learning (RL)</a:t>
            </a:r>
            <a:r>
              <a:rPr lang="en" sz="1400">
                <a:solidFill>
                  <a:schemeClr val="dk1"/>
                </a:solidFill>
              </a:rPr>
              <a:t>: The AI learns by interacting with its environment, making mistakes, and improving over time through feedback (used in robotics and real-world interaction).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Few-Shot Learning (FSL)</a:t>
            </a:r>
            <a:r>
              <a:rPr lang="en" sz="1400">
                <a:solidFill>
                  <a:schemeClr val="dk1"/>
                </a:solidFill>
              </a:rPr>
              <a:t>: The AI learns to perform tasks with just a few examples, often used when data is limited (like classifying bird species based on a small number of pictures).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These learning methods are more specialized than traditional supervised or unsupervised learning, offering powerful ways for AI to tackle complex or data-limited tasks.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4356e7f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a4356e7f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1. What is Regression?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Regression</a:t>
            </a:r>
            <a:r>
              <a:rPr lang="en" sz="1400">
                <a:solidFill>
                  <a:schemeClr val="dk1"/>
                </a:solidFill>
              </a:rPr>
              <a:t> is a type of problem in </a:t>
            </a:r>
            <a:r>
              <a:rPr b="1" lang="en" sz="1400">
                <a:solidFill>
                  <a:schemeClr val="dk1"/>
                </a:solidFill>
              </a:rPr>
              <a:t>supervised learning</a:t>
            </a:r>
            <a:r>
              <a:rPr lang="en" sz="1400">
                <a:solidFill>
                  <a:schemeClr val="dk1"/>
                </a:solidFill>
              </a:rPr>
              <a:t> where the goal is to </a:t>
            </a:r>
            <a:r>
              <a:rPr b="1" lang="en" sz="1400">
                <a:solidFill>
                  <a:schemeClr val="dk1"/>
                </a:solidFill>
              </a:rPr>
              <a:t>predict</a:t>
            </a:r>
            <a:r>
              <a:rPr lang="en" sz="1400">
                <a:solidFill>
                  <a:schemeClr val="dk1"/>
                </a:solidFill>
              </a:rPr>
              <a:t> a continuous outcome.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Supervised learning</a:t>
            </a:r>
            <a:r>
              <a:rPr lang="en" sz="1400">
                <a:solidFill>
                  <a:schemeClr val="dk1"/>
                </a:solidFill>
              </a:rPr>
              <a:t> means you have labeled data where the correct answers are provided.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Predicting the price of a house based on its features like size, location, and number of rooms.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2. Linear Regression: y = mx + b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Linear Regression</a:t>
            </a:r>
            <a:r>
              <a:rPr lang="en" sz="1400">
                <a:solidFill>
                  <a:schemeClr val="dk1"/>
                </a:solidFill>
              </a:rPr>
              <a:t> is a </a:t>
            </a:r>
            <a:r>
              <a:rPr b="1" lang="en" sz="1400">
                <a:solidFill>
                  <a:schemeClr val="dk1"/>
                </a:solidFill>
              </a:rPr>
              <a:t>simple form</a:t>
            </a:r>
            <a:r>
              <a:rPr lang="en" sz="1400">
                <a:solidFill>
                  <a:schemeClr val="dk1"/>
                </a:solidFill>
              </a:rPr>
              <a:t> of regression.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equation </a:t>
            </a:r>
            <a:r>
              <a:rPr b="1" lang="en" sz="1400">
                <a:solidFill>
                  <a:schemeClr val="dk1"/>
                </a:solidFill>
              </a:rPr>
              <a:t>y = mx + b</a:t>
            </a:r>
            <a:r>
              <a:rPr lang="en" sz="1400">
                <a:solidFill>
                  <a:schemeClr val="dk1"/>
                </a:solidFill>
              </a:rPr>
              <a:t> represents a </a:t>
            </a:r>
            <a:r>
              <a:rPr b="1" lang="en" sz="1400">
                <a:solidFill>
                  <a:schemeClr val="dk1"/>
                </a:solidFill>
              </a:rPr>
              <a:t>straight line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y</a:t>
            </a:r>
            <a:r>
              <a:rPr lang="en" sz="1400">
                <a:solidFill>
                  <a:schemeClr val="dk1"/>
                </a:solidFill>
              </a:rPr>
              <a:t> is the output you want to predict (e.g., house price).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x</a:t>
            </a:r>
            <a:r>
              <a:rPr lang="en" sz="1400">
                <a:solidFill>
                  <a:schemeClr val="dk1"/>
                </a:solidFill>
              </a:rPr>
              <a:t> is the input feature (e.g., house size).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m</a:t>
            </a:r>
            <a:r>
              <a:rPr lang="en" sz="1400">
                <a:solidFill>
                  <a:schemeClr val="dk1"/>
                </a:solidFill>
              </a:rPr>
              <a:t> is the slope of the line (shows how much y changes with x).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b</a:t>
            </a:r>
            <a:r>
              <a:rPr lang="en" sz="1400">
                <a:solidFill>
                  <a:schemeClr val="dk1"/>
                </a:solidFill>
              </a:rPr>
              <a:t> is the y-intercept (where the line crosses the y-axis).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How it works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It tries to find the best line that fits the data points on a graph to make predictions.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Graph plotting</a:t>
            </a:r>
            <a:r>
              <a:rPr lang="en" sz="1400">
                <a:solidFill>
                  <a:schemeClr val="dk1"/>
                </a:solidFill>
              </a:rPr>
              <a:t>: You plot the data points and draw a line that best represents the relationship between the input and output.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3. Variance and Bias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Variance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Refers to how much the model’s predictions change when using different sets of training data.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High variance means the model is too </a:t>
            </a:r>
            <a:r>
              <a:rPr b="1" lang="en" sz="1400">
                <a:solidFill>
                  <a:schemeClr val="dk1"/>
                </a:solidFill>
              </a:rPr>
              <a:t>complex</a:t>
            </a:r>
            <a:r>
              <a:rPr lang="en" sz="1400">
                <a:solidFill>
                  <a:schemeClr val="dk1"/>
                </a:solidFill>
              </a:rPr>
              <a:t> and might fit the training data too closely, leading to poor performance on new data (overfitting).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Bias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Refers to how much the model’s predictions differ from the actual results.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High bias means the model is too </a:t>
            </a:r>
            <a:r>
              <a:rPr b="1" lang="en" sz="1400">
                <a:solidFill>
                  <a:schemeClr val="dk1"/>
                </a:solidFill>
              </a:rPr>
              <a:t>simple</a:t>
            </a:r>
            <a:r>
              <a:rPr lang="en" sz="1400">
                <a:solidFill>
                  <a:schemeClr val="dk1"/>
                </a:solidFill>
              </a:rPr>
              <a:t> and might not capture the underlying patterns well (underfitting).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Balancing variance and bias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You want a model with </a:t>
            </a:r>
            <a:r>
              <a:rPr b="1" lang="en" sz="1400">
                <a:solidFill>
                  <a:schemeClr val="dk1"/>
                </a:solidFill>
              </a:rPr>
              <a:t>low variance</a:t>
            </a:r>
            <a:r>
              <a:rPr lang="en" sz="1400">
                <a:solidFill>
                  <a:schemeClr val="dk1"/>
                </a:solidFill>
              </a:rPr>
              <a:t> and </a:t>
            </a:r>
            <a:r>
              <a:rPr b="1" lang="en" sz="1400">
                <a:solidFill>
                  <a:schemeClr val="dk1"/>
                </a:solidFill>
              </a:rPr>
              <a:t>low bias</a:t>
            </a:r>
            <a:r>
              <a:rPr lang="en" sz="1400">
                <a:solidFill>
                  <a:schemeClr val="dk1"/>
                </a:solidFill>
              </a:rPr>
              <a:t> to make accurate predictions.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Sometimes, more data or simplifying the model can help reduce variance and bias.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4. Types of Regression Modeling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Linear Regression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 simplest form, using a straight line to model the relationship between input and output.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Multiple Linear Regression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Extends linear regression to use multiple input features (e.g., predicting house price using size, location, and number of rooms).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Multivariate Regression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Models relationships between multiple input features and multiple outputs.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Polynomial Regression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Uses a polynomial (curve) rather than a straight line to model more complex relationships.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5. Importance of Regression Modeling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Fundamental concept</a:t>
            </a:r>
            <a:r>
              <a:rPr lang="en" sz="1400">
                <a:solidFill>
                  <a:schemeClr val="dk1"/>
                </a:solidFill>
              </a:rPr>
              <a:t>: Regression modeling is a key technique in supervised machine learning.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Forecasting results</a:t>
            </a:r>
            <a:r>
              <a:rPr lang="en" sz="1400">
                <a:solidFill>
                  <a:schemeClr val="dk1"/>
                </a:solidFill>
              </a:rPr>
              <a:t>: It helps in predicting future values based on known data.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Finding patterns</a:t>
            </a:r>
            <a:r>
              <a:rPr lang="en" sz="1400">
                <a:solidFill>
                  <a:schemeClr val="dk1"/>
                </a:solidFill>
              </a:rPr>
              <a:t>: It’s useful for understanding how different variables affect each other.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6. Fine-Tuning the Model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Refining Results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If the model’s predictions are not accurate, you might need to adjust the </a:t>
            </a:r>
            <a:r>
              <a:rPr b="1" lang="en" sz="1400">
                <a:solidFill>
                  <a:schemeClr val="dk1"/>
                </a:solidFill>
              </a:rPr>
              <a:t>algorithm</a:t>
            </a:r>
            <a:r>
              <a:rPr lang="en" sz="1400">
                <a:solidFill>
                  <a:schemeClr val="dk1"/>
                </a:solidFill>
              </a:rPr>
              <a:t> or use more data.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Fine-tuning</a:t>
            </a:r>
            <a:r>
              <a:rPr lang="en" sz="1400">
                <a:solidFill>
                  <a:schemeClr val="dk1"/>
                </a:solidFill>
              </a:rPr>
              <a:t> involves tweaking the model to improve its performance by addressing issues like high variance or bias.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If the model predicts house prices poorly, you might need to add more features or choose a more complex model to get better predictions.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Summary: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Regression</a:t>
            </a:r>
            <a:r>
              <a:rPr lang="en" sz="1400">
                <a:solidFill>
                  <a:schemeClr val="dk1"/>
                </a:solidFill>
              </a:rPr>
              <a:t> is used to predict continuous values and is fundamental in supervised learning.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Linear Regression</a:t>
            </a:r>
            <a:r>
              <a:rPr lang="en" sz="1400">
                <a:solidFill>
                  <a:schemeClr val="dk1"/>
                </a:solidFill>
              </a:rPr>
              <a:t> uses a straight line to represent the relationship between input and output.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Variance</a:t>
            </a:r>
            <a:r>
              <a:rPr lang="en" sz="1400">
                <a:solidFill>
                  <a:schemeClr val="dk1"/>
                </a:solidFill>
              </a:rPr>
              <a:t> and </a:t>
            </a:r>
            <a:r>
              <a:rPr b="1" lang="en" sz="1400">
                <a:solidFill>
                  <a:schemeClr val="dk1"/>
                </a:solidFill>
              </a:rPr>
              <a:t>bias</a:t>
            </a:r>
            <a:r>
              <a:rPr lang="en" sz="1400">
                <a:solidFill>
                  <a:schemeClr val="dk1"/>
                </a:solidFill>
              </a:rPr>
              <a:t> help measure model accuracy and need to be balanced for effective predictions.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Different types of regression (like multiple or polynomial) can model more complex relationships.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Fine-tuning helps improve the accuracy of predictions by adjusting the model or adding more data.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</a:t>
            </a:r>
            <a:endParaRPr sz="13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4356e7f5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a4356e7f5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Problem Class: Classification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1. What is Classification?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Classification</a:t>
            </a:r>
            <a:r>
              <a:rPr lang="en" sz="1400">
                <a:solidFill>
                  <a:schemeClr val="dk1"/>
                </a:solidFill>
              </a:rPr>
              <a:t> is a type of problem in </a:t>
            </a:r>
            <a:r>
              <a:rPr b="1" lang="en" sz="1400">
                <a:solidFill>
                  <a:schemeClr val="dk1"/>
                </a:solidFill>
              </a:rPr>
              <a:t>supervised learning</a:t>
            </a:r>
            <a:r>
              <a:rPr lang="en" sz="1400">
                <a:solidFill>
                  <a:schemeClr val="dk1"/>
                </a:solidFill>
              </a:rPr>
              <a:t> where the goal is to </a:t>
            </a:r>
            <a:r>
              <a:rPr b="1" lang="en" sz="1400">
                <a:solidFill>
                  <a:schemeClr val="dk1"/>
                </a:solidFill>
              </a:rPr>
              <a:t>assign</a:t>
            </a:r>
            <a:r>
              <a:rPr lang="en" sz="1400">
                <a:solidFill>
                  <a:schemeClr val="dk1"/>
                </a:solidFill>
              </a:rPr>
              <a:t> inputs to specific </a:t>
            </a:r>
            <a:r>
              <a:rPr b="1" lang="en" sz="1400">
                <a:solidFill>
                  <a:schemeClr val="dk1"/>
                </a:solidFill>
              </a:rPr>
              <a:t>categories</a:t>
            </a:r>
            <a:r>
              <a:rPr lang="en" sz="1400">
                <a:solidFill>
                  <a:schemeClr val="dk1"/>
                </a:solidFill>
              </a:rPr>
              <a:t> or </a:t>
            </a:r>
            <a:r>
              <a:rPr b="1" lang="en" sz="1400">
                <a:solidFill>
                  <a:schemeClr val="dk1"/>
                </a:solidFill>
              </a:rPr>
              <a:t>classes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Unlike regression, which predicts a </a:t>
            </a:r>
            <a:r>
              <a:rPr b="1" lang="en" sz="1400">
                <a:solidFill>
                  <a:schemeClr val="dk1"/>
                </a:solidFill>
              </a:rPr>
              <a:t>continuous value</a:t>
            </a:r>
            <a:r>
              <a:rPr lang="en" sz="1400">
                <a:solidFill>
                  <a:schemeClr val="dk1"/>
                </a:solidFill>
              </a:rPr>
              <a:t>, classification predicts a </a:t>
            </a:r>
            <a:r>
              <a:rPr b="1" lang="en" sz="1400">
                <a:solidFill>
                  <a:schemeClr val="dk1"/>
                </a:solidFill>
              </a:rPr>
              <a:t>discrete label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Determining if an email is </a:t>
            </a:r>
            <a:r>
              <a:rPr b="1" lang="en" sz="1400">
                <a:solidFill>
                  <a:schemeClr val="dk1"/>
                </a:solidFill>
              </a:rPr>
              <a:t>spam</a:t>
            </a:r>
            <a:r>
              <a:rPr lang="en" sz="1400">
                <a:solidFill>
                  <a:schemeClr val="dk1"/>
                </a:solidFill>
              </a:rPr>
              <a:t> or </a:t>
            </a:r>
            <a:r>
              <a:rPr b="1" lang="en" sz="1400">
                <a:solidFill>
                  <a:schemeClr val="dk1"/>
                </a:solidFill>
              </a:rPr>
              <a:t>not spam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2. Classification vs. Regression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Regression</a:t>
            </a:r>
            <a:r>
              <a:rPr lang="en" sz="1400">
                <a:solidFill>
                  <a:schemeClr val="dk1"/>
                </a:solidFill>
              </a:rPr>
              <a:t>: Finds a </a:t>
            </a:r>
            <a:r>
              <a:rPr b="1" lang="en" sz="1400">
                <a:solidFill>
                  <a:schemeClr val="dk1"/>
                </a:solidFill>
              </a:rPr>
              <a:t>specific value</a:t>
            </a:r>
            <a:r>
              <a:rPr lang="en" sz="1400">
                <a:solidFill>
                  <a:schemeClr val="dk1"/>
                </a:solidFill>
              </a:rPr>
              <a:t> (like predicting house prices with y = mx + b).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Classification</a:t>
            </a:r>
            <a:r>
              <a:rPr lang="en" sz="1400">
                <a:solidFill>
                  <a:schemeClr val="dk1"/>
                </a:solidFill>
              </a:rPr>
              <a:t>: Finds a </a:t>
            </a:r>
            <a:r>
              <a:rPr b="1" lang="en" sz="1400">
                <a:solidFill>
                  <a:schemeClr val="dk1"/>
                </a:solidFill>
              </a:rPr>
              <a:t>category</a:t>
            </a:r>
            <a:r>
              <a:rPr lang="en" sz="1400">
                <a:solidFill>
                  <a:schemeClr val="dk1"/>
                </a:solidFill>
              </a:rPr>
              <a:t> or </a:t>
            </a:r>
            <a:r>
              <a:rPr b="1" lang="en" sz="1400">
                <a:solidFill>
                  <a:schemeClr val="dk1"/>
                </a:solidFill>
              </a:rPr>
              <a:t>group</a:t>
            </a:r>
            <a:r>
              <a:rPr lang="en" sz="1400">
                <a:solidFill>
                  <a:schemeClr val="dk1"/>
                </a:solidFill>
              </a:rPr>
              <a:t> (like determining if an email is spam or not spam).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Instead of predicting a number, classification decides if something falls into one category or another (e.g., greater than or less than a threshold).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3. How Classification Works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Training Data</a:t>
            </a:r>
            <a:r>
              <a:rPr lang="en" sz="1400">
                <a:solidFill>
                  <a:schemeClr val="dk1"/>
                </a:solidFill>
              </a:rPr>
              <a:t>: Uses labeled data where each input already has a known category or class.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Patterns</a:t>
            </a:r>
            <a:r>
              <a:rPr lang="en" sz="1400">
                <a:solidFill>
                  <a:schemeClr val="dk1"/>
                </a:solidFill>
              </a:rPr>
              <a:t>: The model seeks patterns in the data to separate or distinguish between different classes.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Scanning a photo of a leaf to determine the type of tree it belongs to.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4. Applications of Classification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Image Recognition</a:t>
            </a:r>
            <a:r>
              <a:rPr lang="en" sz="1400">
                <a:solidFill>
                  <a:schemeClr val="dk1"/>
                </a:solidFill>
              </a:rPr>
              <a:t>: Identifying objects or types of objects in images (e.g., classifying different types of animals or plants).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Text Classification</a:t>
            </a:r>
            <a:r>
              <a:rPr lang="en" sz="1400">
                <a:solidFill>
                  <a:schemeClr val="dk1"/>
                </a:solidFill>
              </a:rPr>
              <a:t>: Sorting text into categories (e.g., spam detection in emails or sentiment analysis of reviews).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Spell Checkers</a:t>
            </a:r>
            <a:r>
              <a:rPr lang="en" sz="1400">
                <a:solidFill>
                  <a:schemeClr val="dk1"/>
                </a:solidFill>
              </a:rPr>
              <a:t>: </a:t>
            </a:r>
            <a:r>
              <a:rPr b="1" lang="en" sz="1400">
                <a:solidFill>
                  <a:schemeClr val="dk1"/>
                </a:solidFill>
              </a:rPr>
              <a:t>Spell-check</a:t>
            </a:r>
            <a:r>
              <a:rPr lang="en" sz="1400">
                <a:solidFill>
                  <a:schemeClr val="dk1"/>
                </a:solidFill>
              </a:rPr>
              <a:t> is an example of classification. It checks each word against a dictionary (a set of correct words) and identifies whether it’s correctly spelled or not.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5. Classification Models and Clustering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Classification Models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Simple Models</a:t>
            </a:r>
            <a:r>
              <a:rPr lang="en" sz="1400">
                <a:solidFill>
                  <a:schemeClr val="dk1"/>
                </a:solidFill>
              </a:rPr>
              <a:t>: Can be quite effective for visual recognition tasks when there’s enough data.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Examples</a:t>
            </a:r>
            <a:r>
              <a:rPr lang="en" sz="1400">
                <a:solidFill>
                  <a:schemeClr val="dk1"/>
                </a:solidFill>
              </a:rPr>
              <a:t>: Logistic Regression, Decision Trees, and Support Vector Machines.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Clustering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Related to classification but differs in that it groups data into clusters without predefined classes.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Grouping customers based on purchasing behavior without knowing the specific groups beforehand.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6. Multi-Classification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Multi-Class Classification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Involves classifying inputs into </a:t>
            </a:r>
            <a:r>
              <a:rPr b="1" lang="en" sz="1400">
                <a:solidFill>
                  <a:schemeClr val="dk1"/>
                </a:solidFill>
              </a:rPr>
              <a:t>one of multiple categories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Identifying different types of fruits (apple, banana, orange) rather than just two categories.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7. Visual Recognition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Classification results can often be </a:t>
            </a:r>
            <a:r>
              <a:rPr b="1" lang="en" sz="1400">
                <a:solidFill>
                  <a:schemeClr val="dk1"/>
                </a:solidFill>
              </a:rPr>
              <a:t>visualized</a:t>
            </a:r>
            <a:r>
              <a:rPr lang="en" sz="1400">
                <a:solidFill>
                  <a:schemeClr val="dk1"/>
                </a:solidFill>
              </a:rPr>
              <a:t> and interpreted easily.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Simple models with enough data can recognize patterns in images or text and classify them accurately.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Summary: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Classification</a:t>
            </a:r>
            <a:r>
              <a:rPr lang="en" sz="1400">
                <a:solidFill>
                  <a:schemeClr val="dk1"/>
                </a:solidFill>
              </a:rPr>
              <a:t> assigns inputs to specific </a:t>
            </a:r>
            <a:r>
              <a:rPr b="1" lang="en" sz="1400">
                <a:solidFill>
                  <a:schemeClr val="dk1"/>
                </a:solidFill>
              </a:rPr>
              <a:t>categories</a:t>
            </a:r>
            <a:r>
              <a:rPr lang="en" sz="1400">
                <a:solidFill>
                  <a:schemeClr val="dk1"/>
                </a:solidFill>
              </a:rPr>
              <a:t> or </a:t>
            </a:r>
            <a:r>
              <a:rPr b="1" lang="en" sz="1400">
                <a:solidFill>
                  <a:schemeClr val="dk1"/>
                </a:solidFill>
              </a:rPr>
              <a:t>classes</a:t>
            </a:r>
            <a:r>
              <a:rPr lang="en" sz="1400">
                <a:solidFill>
                  <a:schemeClr val="dk1"/>
                </a:solidFill>
              </a:rPr>
              <a:t> rather than predicting a continuous value.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It uses labeled training data to </a:t>
            </a:r>
            <a:r>
              <a:rPr b="1" lang="en" sz="1400">
                <a:solidFill>
                  <a:schemeClr val="dk1"/>
                </a:solidFill>
              </a:rPr>
              <a:t>find patterns</a:t>
            </a:r>
            <a:r>
              <a:rPr lang="en" sz="1400">
                <a:solidFill>
                  <a:schemeClr val="dk1"/>
                </a:solidFill>
              </a:rPr>
              <a:t> that separate different classes.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Applications include </a:t>
            </a:r>
            <a:r>
              <a:rPr b="1" lang="en" sz="1400">
                <a:solidFill>
                  <a:schemeClr val="dk1"/>
                </a:solidFill>
              </a:rPr>
              <a:t>image recognition</a:t>
            </a:r>
            <a:r>
              <a:rPr lang="en" sz="1400">
                <a:solidFill>
                  <a:schemeClr val="dk1"/>
                </a:solidFill>
              </a:rPr>
              <a:t>, </a:t>
            </a:r>
            <a:r>
              <a:rPr b="1" lang="en" sz="1400">
                <a:solidFill>
                  <a:schemeClr val="dk1"/>
                </a:solidFill>
              </a:rPr>
              <a:t>text classification</a:t>
            </a:r>
            <a:r>
              <a:rPr lang="en" sz="1400">
                <a:solidFill>
                  <a:schemeClr val="dk1"/>
                </a:solidFill>
              </a:rPr>
              <a:t>, and </a:t>
            </a:r>
            <a:r>
              <a:rPr b="1" lang="en" sz="1400">
                <a:solidFill>
                  <a:schemeClr val="dk1"/>
                </a:solidFill>
              </a:rPr>
              <a:t>spell-checking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Classification</a:t>
            </a:r>
            <a:r>
              <a:rPr lang="en" sz="1400">
                <a:solidFill>
                  <a:schemeClr val="dk1"/>
                </a:solidFill>
              </a:rPr>
              <a:t> can involve </a:t>
            </a:r>
            <a:r>
              <a:rPr b="1" lang="en" sz="1400">
                <a:solidFill>
                  <a:schemeClr val="dk1"/>
                </a:solidFill>
              </a:rPr>
              <a:t>multi-class classification</a:t>
            </a:r>
            <a:r>
              <a:rPr lang="en" sz="1400">
                <a:solidFill>
                  <a:schemeClr val="dk1"/>
                </a:solidFill>
              </a:rPr>
              <a:t> and is closely related to </a:t>
            </a:r>
            <a:r>
              <a:rPr b="1" lang="en" sz="1400">
                <a:solidFill>
                  <a:schemeClr val="dk1"/>
                </a:solidFill>
              </a:rPr>
              <a:t>clustering</a:t>
            </a:r>
            <a:r>
              <a:rPr lang="en" sz="1400">
                <a:solidFill>
                  <a:schemeClr val="dk1"/>
                </a:solidFill>
              </a:rPr>
              <a:t>, which groups data without predefined classes.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a4356e7f5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a4356e7f5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Problem Class: Clustering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1. What is Clustering?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Clustering</a:t>
            </a:r>
            <a:r>
              <a:rPr lang="en" sz="1400">
                <a:solidFill>
                  <a:schemeClr val="dk1"/>
                </a:solidFill>
              </a:rPr>
              <a:t> is a type of problem in </a:t>
            </a:r>
            <a:r>
              <a:rPr b="1" lang="en" sz="1400">
                <a:solidFill>
                  <a:schemeClr val="dk1"/>
                </a:solidFill>
              </a:rPr>
              <a:t>unsupervised learning</a:t>
            </a:r>
            <a:r>
              <a:rPr lang="en" sz="1400">
                <a:solidFill>
                  <a:schemeClr val="dk1"/>
                </a:solidFill>
              </a:rPr>
              <a:t> where the goal is to </a:t>
            </a:r>
            <a:r>
              <a:rPr b="1" lang="en" sz="1400">
                <a:solidFill>
                  <a:schemeClr val="dk1"/>
                </a:solidFill>
              </a:rPr>
              <a:t>group</a:t>
            </a:r>
            <a:r>
              <a:rPr lang="en" sz="1400">
                <a:solidFill>
                  <a:schemeClr val="dk1"/>
                </a:solidFill>
              </a:rPr>
              <a:t> similar data points together into clusters.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Unlike classification, </a:t>
            </a:r>
            <a:r>
              <a:rPr b="1" lang="en" sz="1400">
                <a:solidFill>
                  <a:schemeClr val="dk1"/>
                </a:solidFill>
              </a:rPr>
              <a:t>clustering</a:t>
            </a:r>
            <a:r>
              <a:rPr lang="en" sz="1400">
                <a:solidFill>
                  <a:schemeClr val="dk1"/>
                </a:solidFill>
              </a:rPr>
              <a:t> doesn’t use predefined labels or categories. Instead, it looks for </a:t>
            </a:r>
            <a:r>
              <a:rPr b="1" lang="en" sz="1400">
                <a:solidFill>
                  <a:schemeClr val="dk1"/>
                </a:solidFill>
              </a:rPr>
              <a:t>patterns</a:t>
            </a:r>
            <a:r>
              <a:rPr lang="en" sz="1400">
                <a:solidFill>
                  <a:schemeClr val="dk1"/>
                </a:solidFill>
              </a:rPr>
              <a:t> or </a:t>
            </a:r>
            <a:r>
              <a:rPr b="1" lang="en" sz="1400">
                <a:solidFill>
                  <a:schemeClr val="dk1"/>
                </a:solidFill>
              </a:rPr>
              <a:t>similarities</a:t>
            </a:r>
            <a:r>
              <a:rPr lang="en" sz="1400">
                <a:solidFill>
                  <a:schemeClr val="dk1"/>
                </a:solidFill>
              </a:rPr>
              <a:t> in the data.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Grouping customers based on purchasing behavior without knowing in advance what the groups will be.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2. Clustering vs. Classification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Classification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Works with </a:t>
            </a:r>
            <a:r>
              <a:rPr b="1" lang="en" sz="1400">
                <a:solidFill>
                  <a:schemeClr val="dk1"/>
                </a:solidFill>
              </a:rPr>
              <a:t>labeled data</a:t>
            </a:r>
            <a:r>
              <a:rPr lang="en" sz="1400">
                <a:solidFill>
                  <a:schemeClr val="dk1"/>
                </a:solidFill>
              </a:rPr>
              <a:t> where categories are predefined.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 goal is to </a:t>
            </a:r>
            <a:r>
              <a:rPr b="1" lang="en" sz="1400">
                <a:solidFill>
                  <a:schemeClr val="dk1"/>
                </a:solidFill>
              </a:rPr>
              <a:t>assign</a:t>
            </a:r>
            <a:r>
              <a:rPr lang="en" sz="1400">
                <a:solidFill>
                  <a:schemeClr val="dk1"/>
                </a:solidFill>
              </a:rPr>
              <a:t> new data points to these predefined categories.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Sorting emails into spam or not spam.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Clustering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Works with </a:t>
            </a:r>
            <a:r>
              <a:rPr b="1" lang="en" sz="1400">
                <a:solidFill>
                  <a:schemeClr val="dk1"/>
                </a:solidFill>
              </a:rPr>
              <a:t>unlabeled data</a:t>
            </a:r>
            <a:r>
              <a:rPr lang="en" sz="1400">
                <a:solidFill>
                  <a:schemeClr val="dk1"/>
                </a:solidFill>
              </a:rPr>
              <a:t> where no categories are predefined.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 goal is to </a:t>
            </a:r>
            <a:r>
              <a:rPr b="1" lang="en" sz="1400">
                <a:solidFill>
                  <a:schemeClr val="dk1"/>
                </a:solidFill>
              </a:rPr>
              <a:t>discover</a:t>
            </a:r>
            <a:r>
              <a:rPr lang="en" sz="1400">
                <a:solidFill>
                  <a:schemeClr val="dk1"/>
                </a:solidFill>
              </a:rPr>
              <a:t> natural groupings or patterns in the data.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Grouping similar articles on a news website without knowing beforehand what the topics will be.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3. How Clustering Works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No Ground Truth</a:t>
            </a:r>
            <a:r>
              <a:rPr lang="en" sz="1400">
                <a:solidFill>
                  <a:schemeClr val="dk1"/>
                </a:solidFill>
              </a:rPr>
              <a:t>: There’s no pre-labeled data or known number of clusters.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Finding Patterns</a:t>
            </a:r>
            <a:r>
              <a:rPr lang="en" sz="1400">
                <a:solidFill>
                  <a:schemeClr val="dk1"/>
                </a:solidFill>
              </a:rPr>
              <a:t>: The algorithm looks for patterns and similarities to group data into clusters.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Inductive Learning</a:t>
            </a:r>
            <a:r>
              <a:rPr lang="en" sz="1400">
                <a:solidFill>
                  <a:schemeClr val="dk1"/>
                </a:solidFill>
              </a:rPr>
              <a:t>: The model learns patterns from the data itself rather than from predefined labels.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4. Applications of Clustering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Medicine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Drug Discovery</a:t>
            </a:r>
            <a:r>
              <a:rPr lang="en" sz="1400">
                <a:solidFill>
                  <a:schemeClr val="dk1"/>
                </a:solidFill>
              </a:rPr>
              <a:t>: Clustering can help identify groups of patients with similar responses to a drug or predict potential side effects.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Grouping patients based on genetic data to find patterns related to disease susceptibility.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Marketing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Customer Segmentation</a:t>
            </a:r>
            <a:r>
              <a:rPr lang="en" sz="1400">
                <a:solidFill>
                  <a:schemeClr val="dk1"/>
                </a:solidFill>
              </a:rPr>
              <a:t>: Clustering can group customers based on purchasing behavior to tailor marketing strategies.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Identifying different customer segments for targeted advertising.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5. Power of Clustering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Summarizing Data</a:t>
            </a:r>
            <a:r>
              <a:rPr lang="en" sz="1400">
                <a:solidFill>
                  <a:schemeClr val="dk1"/>
                </a:solidFill>
              </a:rPr>
              <a:t>: Clustering helps in summarizing large datasets by finding similarities and grouping similar items.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Discovering Relationships</a:t>
            </a:r>
            <a:r>
              <a:rPr lang="en" sz="1400">
                <a:solidFill>
                  <a:schemeClr val="dk1"/>
                </a:solidFill>
              </a:rPr>
              <a:t>: It can reveal potential correlations or relationships that were not obvious initially.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6. Comparing Classification and Clustering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Purpose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Classification</a:t>
            </a:r>
            <a:r>
              <a:rPr lang="en" sz="1400">
                <a:solidFill>
                  <a:schemeClr val="dk1"/>
                </a:solidFill>
              </a:rPr>
              <a:t>: Focuses on identifying or categorizing individual data points into predefined classes.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Clustering</a:t>
            </a:r>
            <a:r>
              <a:rPr lang="en" sz="1400">
                <a:solidFill>
                  <a:schemeClr val="dk1"/>
                </a:solidFill>
              </a:rPr>
              <a:t>: Focuses on discovering groups or clusters within the data based on similarities.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Real-Life Use Cases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Classification Use Case</a:t>
            </a:r>
            <a:r>
              <a:rPr lang="en" sz="1400">
                <a:solidFill>
                  <a:schemeClr val="dk1"/>
                </a:solidFill>
              </a:rPr>
              <a:t>: </a:t>
            </a:r>
            <a:r>
              <a:rPr b="1" lang="en" sz="1400">
                <a:solidFill>
                  <a:schemeClr val="dk1"/>
                </a:solidFill>
              </a:rPr>
              <a:t>Email filtering</a:t>
            </a:r>
            <a:r>
              <a:rPr lang="en" sz="1400">
                <a:solidFill>
                  <a:schemeClr val="dk1"/>
                </a:solidFill>
              </a:rPr>
              <a:t> to categorize messages as spam or important.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Clustering Use Case</a:t>
            </a:r>
            <a:r>
              <a:rPr lang="en" sz="1400">
                <a:solidFill>
                  <a:schemeClr val="dk1"/>
                </a:solidFill>
              </a:rPr>
              <a:t>: </a:t>
            </a:r>
            <a:r>
              <a:rPr b="1" lang="en" sz="1400">
                <a:solidFill>
                  <a:schemeClr val="dk1"/>
                </a:solidFill>
              </a:rPr>
              <a:t>Market segmentation</a:t>
            </a:r>
            <a:r>
              <a:rPr lang="en" sz="1400">
                <a:solidFill>
                  <a:schemeClr val="dk1"/>
                </a:solidFill>
              </a:rPr>
              <a:t> to group customers based on purchasing behavior for targeted marketing.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Summary: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Clustering</a:t>
            </a:r>
            <a:r>
              <a:rPr lang="en" sz="1400">
                <a:solidFill>
                  <a:schemeClr val="dk1"/>
                </a:solidFill>
              </a:rPr>
              <a:t> is an unsupervised learning method used to group similar data points without predefined labels.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It is useful for discovering patterns, relationships, and groupings in large datasets.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Unlike classification, clustering does not rely on labeled data and is often used in fields like medicine and marketing to analyze and summarize data.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a4356e7f5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a4356e7f5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Problem Class: Association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1. What is Association?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Association</a:t>
            </a:r>
            <a:r>
              <a:rPr lang="en" sz="1400">
                <a:solidFill>
                  <a:schemeClr val="dk1"/>
                </a:solidFill>
              </a:rPr>
              <a:t> or </a:t>
            </a:r>
            <a:r>
              <a:rPr b="1" lang="en" sz="1400">
                <a:solidFill>
                  <a:schemeClr val="dk1"/>
                </a:solidFill>
              </a:rPr>
              <a:t>association rule-based learning</a:t>
            </a:r>
            <a:r>
              <a:rPr lang="en" sz="1400">
                <a:solidFill>
                  <a:schemeClr val="dk1"/>
                </a:solidFill>
              </a:rPr>
              <a:t> is an </a:t>
            </a:r>
            <a:r>
              <a:rPr b="1" lang="en" sz="1400">
                <a:solidFill>
                  <a:schemeClr val="dk1"/>
                </a:solidFill>
              </a:rPr>
              <a:t>unsupervised learning</a:t>
            </a:r>
            <a:r>
              <a:rPr lang="en" sz="1400">
                <a:solidFill>
                  <a:schemeClr val="dk1"/>
                </a:solidFill>
              </a:rPr>
              <a:t> method that finds relationships or patterns in data without needing predefined labels.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goal is to </a:t>
            </a:r>
            <a:r>
              <a:rPr b="1" lang="en" sz="1400">
                <a:solidFill>
                  <a:schemeClr val="dk1"/>
                </a:solidFill>
              </a:rPr>
              <a:t>discover rules</a:t>
            </a:r>
            <a:r>
              <a:rPr lang="en" sz="1400">
                <a:solidFill>
                  <a:schemeClr val="dk1"/>
                </a:solidFill>
              </a:rPr>
              <a:t> that describe how different items or features in the data are related to each other.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Finding out that people who buy bread often also buy milk.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2. How Association Works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Pattern-Based</a:t>
            </a:r>
            <a:r>
              <a:rPr lang="en" sz="1400">
                <a:solidFill>
                  <a:schemeClr val="dk1"/>
                </a:solidFill>
              </a:rPr>
              <a:t>: It identifies patterns or </a:t>
            </a:r>
            <a:r>
              <a:rPr b="1" lang="en" sz="1400">
                <a:solidFill>
                  <a:schemeClr val="dk1"/>
                </a:solidFill>
              </a:rPr>
              <a:t>rules</a:t>
            </a:r>
            <a:r>
              <a:rPr lang="en" sz="1400">
                <a:solidFill>
                  <a:schemeClr val="dk1"/>
                </a:solidFill>
              </a:rPr>
              <a:t> in the data, rather than working with labeled examples.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Unsupervised</a:t>
            </a:r>
            <a:r>
              <a:rPr lang="en" sz="1400">
                <a:solidFill>
                  <a:schemeClr val="dk1"/>
                </a:solidFill>
              </a:rPr>
              <a:t>: Unlike supervised learning, association does not rely on labeled data but rather seeks to uncover relationships from the data itself.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Rules</a:t>
            </a:r>
            <a:r>
              <a:rPr lang="en" sz="1400">
                <a:solidFill>
                  <a:schemeClr val="dk1"/>
                </a:solidFill>
              </a:rPr>
              <a:t>: The output is a set of rules or patterns that describe how different items are associated.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3. Applications of Association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Marketing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Product Recommendations</a:t>
            </a:r>
            <a:r>
              <a:rPr lang="en" sz="1400">
                <a:solidFill>
                  <a:schemeClr val="dk1"/>
                </a:solidFill>
              </a:rPr>
              <a:t>: Retailers use association rules to recommend products. For example, if customers often buy bread and milk together, the store might recommend milk when a customer buys bread.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</a:t>
            </a:r>
            <a:r>
              <a:rPr b="1" lang="en" sz="1400">
                <a:solidFill>
                  <a:schemeClr val="dk1"/>
                </a:solidFill>
              </a:rPr>
              <a:t>Market Basket Analysis</a:t>
            </a:r>
            <a:r>
              <a:rPr lang="en" sz="1400">
                <a:solidFill>
                  <a:schemeClr val="dk1"/>
                </a:solidFill>
              </a:rPr>
              <a:t>: This technique finds out which items are frequently bought together.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Groceries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Finding Trends</a:t>
            </a:r>
            <a:r>
              <a:rPr lang="en" sz="1400">
                <a:solidFill>
                  <a:schemeClr val="dk1"/>
                </a:solidFill>
              </a:rPr>
              <a:t>: Stores analyze purchase patterns to understand what products are often bought together. For instance, bread and milk might be frequently purchased in the same transaction.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4. Statistical Nature of Association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Correlation, Not Causation</a:t>
            </a:r>
            <a:r>
              <a:rPr lang="en" sz="1400">
                <a:solidFill>
                  <a:schemeClr val="dk1"/>
                </a:solidFill>
              </a:rPr>
              <a:t>: The rules found by association are statistical and indicate relationships but do not necessarily imply causation.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If 90% of customers who buy bread also buy milk, it might be due to an external factor like a weather event rather than a direct cause.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5. Data Mining Examples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Groceries</a:t>
            </a:r>
            <a:r>
              <a:rPr lang="en" sz="1400">
                <a:solidFill>
                  <a:schemeClr val="dk1"/>
                </a:solidFill>
              </a:rPr>
              <a:t>: Retailers use association rule learning to improve product placement and promotions based on purchase patterns.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Discovering that people who buy chips often buy soda, so the store places these items near each other.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6. Interpreting Results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Context Matters</a:t>
            </a:r>
            <a:r>
              <a:rPr lang="en" sz="1400">
                <a:solidFill>
                  <a:schemeClr val="dk1"/>
                </a:solidFill>
              </a:rPr>
              <a:t>: While association rules reveal patterns, it’s important to consider the broader context. Statistical trends might be influenced by factors outside the immediate dataset.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A pattern of buying bread and milk together could be influenced by external factors like a special promotion or weather conditions.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Summary: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Association</a:t>
            </a:r>
            <a:r>
              <a:rPr lang="en" sz="1400">
                <a:solidFill>
                  <a:schemeClr val="dk1"/>
                </a:solidFill>
              </a:rPr>
              <a:t> is an unsupervised learning method that finds relationships or patterns in data by discovering rules rather than using labeled examples.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It is useful for applications like </a:t>
            </a:r>
            <a:r>
              <a:rPr b="1" lang="en" sz="1400">
                <a:solidFill>
                  <a:schemeClr val="dk1"/>
                </a:solidFill>
              </a:rPr>
              <a:t>product recommendations</a:t>
            </a:r>
            <a:r>
              <a:rPr lang="en" sz="1400">
                <a:solidFill>
                  <a:schemeClr val="dk1"/>
                </a:solidFill>
              </a:rPr>
              <a:t> and </a:t>
            </a:r>
            <a:r>
              <a:rPr b="1" lang="en" sz="1400">
                <a:solidFill>
                  <a:schemeClr val="dk1"/>
                </a:solidFill>
              </a:rPr>
              <a:t>market analysis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results are </a:t>
            </a:r>
            <a:r>
              <a:rPr b="1" lang="en" sz="1400">
                <a:solidFill>
                  <a:schemeClr val="dk1"/>
                </a:solidFill>
              </a:rPr>
              <a:t>statistical correlations</a:t>
            </a:r>
            <a:r>
              <a:rPr lang="en" sz="1400">
                <a:solidFill>
                  <a:schemeClr val="dk1"/>
                </a:solidFill>
              </a:rPr>
              <a:t>, not causal relationships, and should be interpreted within a broader context.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fea25f01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fea25f01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f80f15954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f80f15954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Please review the topics that we will be covering over the next 6 weeks, as they represent an overview of AI and </a:t>
            </a:r>
            <a:r>
              <a:rPr lang="en" sz="1300"/>
              <a:t>its</a:t>
            </a:r>
            <a:r>
              <a:rPr lang="en" sz="1300"/>
              <a:t> application in science. </a:t>
            </a:r>
            <a:endParaRPr sz="13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ea25f01f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ea25f01f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80f15954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f80f15954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f830c7f81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f830c7f81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da14fb15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da14fb15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review the topics that we will be covering over the next 6 weeks, as they represent an overview of AI and its application in science.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fea25f01f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fea25f01f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review the topics that we will be covering over the next 6 weeks, as they represent an overview of AI and its application in science.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cc1486cd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cc1486c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What is AI?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AI stands for Artificial Intelligence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AI refers to machines or computer systems that can perform tasks that typically require human intelligence.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These tasks include things like recognizing patterns, learning from experience, solving problems, and even understanding language.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Key abilities of AI systems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Learning</a:t>
            </a:r>
            <a:r>
              <a:rPr lang="en" sz="1400">
                <a:solidFill>
                  <a:schemeClr val="dk1"/>
                </a:solidFill>
              </a:rPr>
              <a:t>: AI can learn from data or experiences.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Reasoning</a:t>
            </a:r>
            <a:r>
              <a:rPr lang="en" sz="1400">
                <a:solidFill>
                  <a:schemeClr val="dk1"/>
                </a:solidFill>
              </a:rPr>
              <a:t>: AI can make decisions based on information.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Problem-solving</a:t>
            </a:r>
            <a:r>
              <a:rPr lang="en" sz="1400">
                <a:solidFill>
                  <a:schemeClr val="dk1"/>
                </a:solidFill>
              </a:rPr>
              <a:t>: AI can find solutions to complex issues, often faster than humans.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Perception</a:t>
            </a:r>
            <a:r>
              <a:rPr lang="en" sz="1400">
                <a:solidFill>
                  <a:schemeClr val="dk1"/>
                </a:solidFill>
              </a:rPr>
              <a:t>: AI can understand the world through sensors (like cameras or microphones).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Examples of AI in everyday life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Voice assistants like Siri or Alexa.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Self-driving cars.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Video games that adapt to the player’s skill level.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What is the History of AI?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Early Concepts (1950s)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Alan Turing</a:t>
            </a:r>
            <a:r>
              <a:rPr lang="en" sz="1400">
                <a:solidFill>
                  <a:schemeClr val="dk1"/>
                </a:solidFill>
              </a:rPr>
              <a:t>: A British mathematician who asked the famous question, "Can machines think?" He developed the Turing Test, a way to measure if a machine's behavior is indistinguishable from that of a human.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1960s–1970s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Early AI programs were created to solve specific problems, like playing chess or solving math equations.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Shakey the Robot</a:t>
            </a:r>
            <a:r>
              <a:rPr lang="en" sz="1400">
                <a:solidFill>
                  <a:schemeClr val="dk1"/>
                </a:solidFill>
              </a:rPr>
              <a:t>: One of the first robots with AI that could move and make decisions based on its surroundings.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1980s–1990s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AI experienced setbacks (known as "AI winters") because technology wasn’t advanced enough to support complex systems.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Development of </a:t>
            </a:r>
            <a:r>
              <a:rPr b="1" lang="en" sz="1400">
                <a:solidFill>
                  <a:schemeClr val="dk1"/>
                </a:solidFill>
              </a:rPr>
              <a:t>expert systems</a:t>
            </a:r>
            <a:r>
              <a:rPr lang="en" sz="1400">
                <a:solidFill>
                  <a:schemeClr val="dk1"/>
                </a:solidFill>
              </a:rPr>
              <a:t>: Programs that could make decisions in specialized fields like medicine.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2000s to Now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AI has made a comeback due to advancements in </a:t>
            </a:r>
            <a:r>
              <a:rPr b="1" lang="en" sz="1400">
                <a:solidFill>
                  <a:schemeClr val="dk1"/>
                </a:solidFill>
              </a:rPr>
              <a:t>computing power</a:t>
            </a:r>
            <a:r>
              <a:rPr lang="en" sz="1400">
                <a:solidFill>
                  <a:schemeClr val="dk1"/>
                </a:solidFill>
              </a:rPr>
              <a:t> and the availability of </a:t>
            </a:r>
            <a:r>
              <a:rPr b="1" lang="en" sz="1400">
                <a:solidFill>
                  <a:schemeClr val="dk1"/>
                </a:solidFill>
              </a:rPr>
              <a:t>large datasets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Modern AI systems now power search engines, social media recommendations, and many smart devices.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How Does Machine Learning Fit into AI?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Machine Learning (ML)</a:t>
            </a:r>
            <a:r>
              <a:rPr lang="en" sz="1400">
                <a:solidFill>
                  <a:schemeClr val="dk1"/>
                </a:solidFill>
              </a:rPr>
              <a:t> is a </a:t>
            </a:r>
            <a:r>
              <a:rPr b="1" lang="en" sz="1400">
                <a:solidFill>
                  <a:schemeClr val="dk1"/>
                </a:solidFill>
              </a:rPr>
              <a:t>branch of AI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Instead of programming every task, ML allows computers to </a:t>
            </a:r>
            <a:r>
              <a:rPr b="1" lang="en" sz="1400">
                <a:solidFill>
                  <a:schemeClr val="dk1"/>
                </a:solidFill>
              </a:rPr>
              <a:t>learn from data</a:t>
            </a:r>
            <a:r>
              <a:rPr lang="en" sz="1400">
                <a:solidFill>
                  <a:schemeClr val="dk1"/>
                </a:solidFill>
              </a:rPr>
              <a:t> and improve their performance over time.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How it works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You give a machine lots of examples (data), and it finds patterns or rules without being explicitly told what to look for.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Example: Teaching an AI to recognize pictures of cats by showing it thousands of images, instead of describing what a cat looks like.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Relationship between AI and ML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AI is the big picture</a:t>
            </a:r>
            <a:r>
              <a:rPr lang="en" sz="1400">
                <a:solidFill>
                  <a:schemeClr val="dk1"/>
                </a:solidFill>
              </a:rPr>
              <a:t>, and </a:t>
            </a:r>
            <a:r>
              <a:rPr b="1" lang="en" sz="1400">
                <a:solidFill>
                  <a:schemeClr val="dk1"/>
                </a:solidFill>
              </a:rPr>
              <a:t>ML is a tool</a:t>
            </a:r>
            <a:r>
              <a:rPr lang="en" sz="1400">
                <a:solidFill>
                  <a:schemeClr val="dk1"/>
                </a:solidFill>
              </a:rPr>
              <a:t> used to make AI systems smarter.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Think of AI as the brain and machine learning as the method that helps the brain get better at certain tasks.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80f15954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80f1595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Simulating Human Intelligence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Goal of AI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 main goal of AI is to </a:t>
            </a:r>
            <a:r>
              <a:rPr b="1" lang="en" sz="1400">
                <a:solidFill>
                  <a:schemeClr val="dk1"/>
                </a:solidFill>
              </a:rPr>
              <a:t>simulate human intelligence</a:t>
            </a:r>
            <a:r>
              <a:rPr lang="en" sz="1400">
                <a:solidFill>
                  <a:schemeClr val="dk1"/>
                </a:solidFill>
              </a:rPr>
              <a:t>—basically, to make machines </a:t>
            </a:r>
            <a:r>
              <a:rPr b="1" lang="en" sz="1400">
                <a:solidFill>
                  <a:schemeClr val="dk1"/>
                </a:solidFill>
              </a:rPr>
              <a:t>think and act like humans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How does AI simulate human thinking?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Learning</a:t>
            </a:r>
            <a:r>
              <a:rPr lang="en" sz="1400">
                <a:solidFill>
                  <a:schemeClr val="dk1"/>
                </a:solidFill>
              </a:rPr>
              <a:t>: Just like humans learn from experiences (like studying or practicing), AI can learn from data and improve over time.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Decision-making</a:t>
            </a:r>
            <a:r>
              <a:rPr lang="en" sz="1400">
                <a:solidFill>
                  <a:schemeClr val="dk1"/>
                </a:solidFill>
              </a:rPr>
              <a:t>: AI tries to make decisions based on the information it gets, much like how we use logic or reasoning to solve problems.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Solving problems</a:t>
            </a:r>
            <a:r>
              <a:rPr lang="en" sz="1400">
                <a:solidFill>
                  <a:schemeClr val="dk1"/>
                </a:solidFill>
              </a:rPr>
              <a:t>: AI can take on complex challenges and find the best solutions, similar to how a human might approach a tough math problem or a puzzle.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Examples of simulating human intelligence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Chatbots</a:t>
            </a:r>
            <a:r>
              <a:rPr lang="en" sz="1400">
                <a:solidFill>
                  <a:schemeClr val="dk1"/>
                </a:solidFill>
              </a:rPr>
              <a:t> that have conversations with people (e.g., customer service bots).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AI assistants</a:t>
            </a:r>
            <a:r>
              <a:rPr lang="en" sz="1400">
                <a:solidFill>
                  <a:schemeClr val="dk1"/>
                </a:solidFill>
              </a:rPr>
              <a:t> like Siri or Alexa that understand and respond to commands.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Human Intelligence: Rationality, Optimality, Neuroscience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Rationality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Being </a:t>
            </a:r>
            <a:r>
              <a:rPr b="1" lang="en" sz="1400">
                <a:solidFill>
                  <a:schemeClr val="dk1"/>
                </a:solidFill>
              </a:rPr>
              <a:t>rational</a:t>
            </a:r>
            <a:r>
              <a:rPr lang="en" sz="1400">
                <a:solidFill>
                  <a:schemeClr val="dk1"/>
                </a:solidFill>
              </a:rPr>
              <a:t> means using </a:t>
            </a:r>
            <a:r>
              <a:rPr b="1" lang="en" sz="1400">
                <a:solidFill>
                  <a:schemeClr val="dk1"/>
                </a:solidFill>
              </a:rPr>
              <a:t>logic and reasoning</a:t>
            </a:r>
            <a:r>
              <a:rPr lang="en" sz="1400">
                <a:solidFill>
                  <a:schemeClr val="dk1"/>
                </a:solidFill>
              </a:rPr>
              <a:t> to make decisions.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Humans (and AI) try to be rational by analyzing facts and making the best possible decision based on available information. AI uses this approach to solve problems.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Optimality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Optimality</a:t>
            </a:r>
            <a:r>
              <a:rPr lang="en" sz="1400">
                <a:solidFill>
                  <a:schemeClr val="dk1"/>
                </a:solidFill>
              </a:rPr>
              <a:t> refers to finding the </a:t>
            </a:r>
            <a:r>
              <a:rPr b="1" lang="en" sz="1400">
                <a:solidFill>
                  <a:schemeClr val="dk1"/>
                </a:solidFill>
              </a:rPr>
              <a:t>best or most efficient solution</a:t>
            </a:r>
            <a:r>
              <a:rPr lang="en" sz="1400">
                <a:solidFill>
                  <a:schemeClr val="dk1"/>
                </a:solidFill>
              </a:rPr>
              <a:t> to a problem.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AI is designed to find the </a:t>
            </a:r>
            <a:r>
              <a:rPr b="1" lang="en" sz="1400">
                <a:solidFill>
                  <a:schemeClr val="dk1"/>
                </a:solidFill>
              </a:rPr>
              <a:t>optimal answer</a:t>
            </a:r>
            <a:r>
              <a:rPr lang="en" sz="1400">
                <a:solidFill>
                  <a:schemeClr val="dk1"/>
                </a:solidFill>
              </a:rPr>
              <a:t>, sometimes even faster and more accurately than humans.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Neuroscience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Neuroscience</a:t>
            </a:r>
            <a:r>
              <a:rPr lang="en" sz="1400">
                <a:solidFill>
                  <a:schemeClr val="dk1"/>
                </a:solidFill>
              </a:rPr>
              <a:t> is the study of the brain and how it works.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AI researchers study how the human brain processes information and use that understanding to design AI systems.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For example, </a:t>
            </a:r>
            <a:r>
              <a:rPr b="1" lang="en" sz="1400">
                <a:solidFill>
                  <a:schemeClr val="dk1"/>
                </a:solidFill>
              </a:rPr>
              <a:t>neural networks</a:t>
            </a:r>
            <a:r>
              <a:rPr lang="en" sz="1400">
                <a:solidFill>
                  <a:schemeClr val="dk1"/>
                </a:solidFill>
              </a:rPr>
              <a:t>, a type of AI, are modeled after how neurons (brain cells) work in our brains.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 Are Robots AI?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Not all robots are AI, but they can be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Robots</a:t>
            </a:r>
            <a:r>
              <a:rPr lang="en" sz="1400">
                <a:solidFill>
                  <a:schemeClr val="dk1"/>
                </a:solidFill>
              </a:rPr>
              <a:t> are machines that can perform tasks, but they don't always have </a:t>
            </a:r>
            <a:r>
              <a:rPr b="1" lang="en" sz="1400">
                <a:solidFill>
                  <a:schemeClr val="dk1"/>
                </a:solidFill>
              </a:rPr>
              <a:t>intelligence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For example, a robot vacuum cleaner moves around your house, but it might not be "intelligent" unless it uses AI to learn and improve its cleaning routes.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Robots and AI work together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When a robot uses AI, it can make </a:t>
            </a:r>
            <a:r>
              <a:rPr b="1" lang="en" sz="1400">
                <a:solidFill>
                  <a:schemeClr val="dk1"/>
                </a:solidFill>
              </a:rPr>
              <a:t>smarter decisions</a:t>
            </a:r>
            <a:r>
              <a:rPr lang="en" sz="1400">
                <a:solidFill>
                  <a:schemeClr val="dk1"/>
                </a:solidFill>
              </a:rPr>
              <a:t> and adapt to changes in its environment.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Example: A robot in a factory might use AI to improve its efficiency or avoid obstacles.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Difference between robots and AI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AI</a:t>
            </a:r>
            <a:r>
              <a:rPr lang="en" sz="1400">
                <a:solidFill>
                  <a:schemeClr val="dk1"/>
                </a:solidFill>
              </a:rPr>
              <a:t> is the "brain" that makes decisions and learns.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Robots</a:t>
            </a:r>
            <a:r>
              <a:rPr lang="en" sz="1400">
                <a:solidFill>
                  <a:schemeClr val="dk1"/>
                </a:solidFill>
              </a:rPr>
              <a:t> are the "body" that can perform physical actions.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AI gives robots the </a:t>
            </a:r>
            <a:r>
              <a:rPr b="1" lang="en" sz="1400">
                <a:solidFill>
                  <a:schemeClr val="dk1"/>
                </a:solidFill>
              </a:rPr>
              <a:t>intelligence</a:t>
            </a:r>
            <a:r>
              <a:rPr lang="en" sz="1400">
                <a:solidFill>
                  <a:schemeClr val="dk1"/>
                </a:solidFill>
              </a:rPr>
              <a:t> to adapt and make decisions, but robots without AI are just machines that follow instructions.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 </a:t>
            </a:r>
            <a:endParaRPr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80f15954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80f15954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AI Goals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AI has three main goals to achieve human-like intelligence: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Understanding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AI systems need to </a:t>
            </a:r>
            <a:r>
              <a:rPr b="1" lang="en" sz="1400">
                <a:solidFill>
                  <a:schemeClr val="dk1"/>
                </a:solidFill>
              </a:rPr>
              <a:t>understand information</a:t>
            </a:r>
            <a:r>
              <a:rPr lang="en" sz="1400">
                <a:solidFill>
                  <a:schemeClr val="dk1"/>
                </a:solidFill>
              </a:rPr>
              <a:t> to process and make sense of the world around them.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For example, AI can understand spoken language (like Siri) or recognize objects in pictures (like facial recognition in cameras).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Decision Making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After understanding the information, AI systems must make </a:t>
            </a:r>
            <a:r>
              <a:rPr b="1" lang="en" sz="1400">
                <a:solidFill>
                  <a:schemeClr val="dk1"/>
                </a:solidFill>
              </a:rPr>
              <a:t>decisions</a:t>
            </a:r>
            <a:r>
              <a:rPr lang="en" sz="1400">
                <a:solidFill>
                  <a:schemeClr val="dk1"/>
                </a:solidFill>
              </a:rPr>
              <a:t> based on what they know.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For instance, a self-driving car uses AI to decide when to stop, turn, or accelerate based on road conditions.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Learning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AI gets better over time by </a:t>
            </a:r>
            <a:r>
              <a:rPr b="1" lang="en" sz="1400">
                <a:solidFill>
                  <a:schemeClr val="dk1"/>
                </a:solidFill>
              </a:rPr>
              <a:t>learning from data</a:t>
            </a:r>
            <a:r>
              <a:rPr lang="en" sz="1400">
                <a:solidFill>
                  <a:schemeClr val="dk1"/>
                </a:solidFill>
              </a:rPr>
              <a:t> and experiences.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Machine learning allows AI systems to improve their performance without being specifically programmed to do so.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Example: A recommendation system (like Netflix) learns your preferences and suggests shows you might like.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Problem Types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AI deals with various types of problems. Here are two important ways AI approaches problems: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Generative vs Discriminative Models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Generative Models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These models can </a:t>
            </a:r>
            <a:r>
              <a:rPr b="1" lang="en" sz="1400">
                <a:solidFill>
                  <a:schemeClr val="dk1"/>
                </a:solidFill>
              </a:rPr>
              <a:t>generate new data</a:t>
            </a:r>
            <a:r>
              <a:rPr lang="en" sz="1400">
                <a:solidFill>
                  <a:schemeClr val="dk1"/>
                </a:solidFill>
              </a:rPr>
              <a:t> based on what they have learned.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Example: An AI that can create realistic images of cats by learning what cats look like.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Generative models can learn the </a:t>
            </a:r>
            <a:r>
              <a:rPr b="1" lang="en" sz="1400">
                <a:solidFill>
                  <a:schemeClr val="dk1"/>
                </a:solidFill>
              </a:rPr>
              <a:t>patterns in data</a:t>
            </a:r>
            <a:r>
              <a:rPr lang="en" sz="1400">
                <a:solidFill>
                  <a:schemeClr val="dk1"/>
                </a:solidFill>
              </a:rPr>
              <a:t> and create new examples from those patterns.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Discriminative Models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These models focus on </a:t>
            </a:r>
            <a:r>
              <a:rPr b="1" lang="en" sz="1400">
                <a:solidFill>
                  <a:schemeClr val="dk1"/>
                </a:solidFill>
              </a:rPr>
              <a:t>distinguishing between different categories</a:t>
            </a:r>
            <a:r>
              <a:rPr lang="en" sz="1400">
                <a:solidFill>
                  <a:schemeClr val="dk1"/>
                </a:solidFill>
              </a:rPr>
              <a:t> of data.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Example: An AI that can tell whether a picture contains a cat or a dog.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Discriminative models classify data by finding differences between objects or patterns.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Probabilistic vs Deterministic Approaches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Probabilistic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In </a:t>
            </a:r>
            <a:r>
              <a:rPr b="1" lang="en" sz="1400">
                <a:solidFill>
                  <a:schemeClr val="dk1"/>
                </a:solidFill>
              </a:rPr>
              <a:t>probabilistic AI</a:t>
            </a:r>
            <a:r>
              <a:rPr lang="en" sz="1400">
                <a:solidFill>
                  <a:schemeClr val="dk1"/>
                </a:solidFill>
              </a:rPr>
              <a:t>, decisions are based on </a:t>
            </a:r>
            <a:r>
              <a:rPr b="1" lang="en" sz="1400">
                <a:solidFill>
                  <a:schemeClr val="dk1"/>
                </a:solidFill>
              </a:rPr>
              <a:t>probability</a:t>
            </a:r>
            <a:r>
              <a:rPr lang="en" sz="1400">
                <a:solidFill>
                  <a:schemeClr val="dk1"/>
                </a:solidFill>
              </a:rPr>
              <a:t> or chance.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AI doesn't give a definite answer but says how likely something is to happen.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Example: AI predicting the weather might say there's a 70% chance of rain tomorrow.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Deterministic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In </a:t>
            </a:r>
            <a:r>
              <a:rPr b="1" lang="en" sz="1400">
                <a:solidFill>
                  <a:schemeClr val="dk1"/>
                </a:solidFill>
              </a:rPr>
              <a:t>deterministic AI</a:t>
            </a:r>
            <a:r>
              <a:rPr lang="en" sz="1400">
                <a:solidFill>
                  <a:schemeClr val="dk1"/>
                </a:solidFill>
              </a:rPr>
              <a:t>, the system follows a set of </a:t>
            </a:r>
            <a:r>
              <a:rPr b="1" lang="en" sz="1400">
                <a:solidFill>
                  <a:schemeClr val="dk1"/>
                </a:solidFill>
              </a:rPr>
              <a:t>exact rules</a:t>
            </a:r>
            <a:r>
              <a:rPr lang="en" sz="1400">
                <a:solidFill>
                  <a:schemeClr val="dk1"/>
                </a:solidFill>
              </a:rPr>
              <a:t> to make decisions.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There’s no guesswork or probability; the outcome is always certain if given the same input.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</a:rPr>
              <a:t>Example: A calculator uses deterministic methods because 2 + 2 will always equal 4.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80f15954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80f15954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More AI History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1950s: The "Turing Test"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Alan Turing</a:t>
            </a:r>
            <a:r>
              <a:rPr lang="en" sz="1400">
                <a:solidFill>
                  <a:schemeClr val="dk1"/>
                </a:solidFill>
              </a:rPr>
              <a:t>: A British mathematician, often considered the father of computer science.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Turing Test</a:t>
            </a:r>
            <a:r>
              <a:rPr lang="en" sz="1400">
                <a:solidFill>
                  <a:schemeClr val="dk1"/>
                </a:solidFill>
              </a:rPr>
              <a:t>: Turing proposed a way to measure whether a machine could </a:t>
            </a:r>
            <a:r>
              <a:rPr b="1" lang="en" sz="1400">
                <a:solidFill>
                  <a:schemeClr val="dk1"/>
                </a:solidFill>
              </a:rPr>
              <a:t>think like a human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 test involves a human asking questions to both a machine and another human. If the human can’t tell which is which, the machine is said to have passed the Turing Test.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This concept was important because it asked, "Can machines </a:t>
            </a:r>
            <a:r>
              <a:rPr b="1" lang="en" sz="1400">
                <a:solidFill>
                  <a:schemeClr val="dk1"/>
                </a:solidFill>
              </a:rPr>
              <a:t>think</a:t>
            </a:r>
            <a:r>
              <a:rPr lang="en" sz="1400">
                <a:solidFill>
                  <a:schemeClr val="dk1"/>
                </a:solidFill>
              </a:rPr>
              <a:t>?"—a key question in AI.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1958: "Perceptron" – First Step Function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Perceptron</a:t>
            </a:r>
            <a:r>
              <a:rPr lang="en" sz="1400">
                <a:solidFill>
                  <a:schemeClr val="dk1"/>
                </a:solidFill>
              </a:rPr>
              <a:t>: One of the earliest types of neural networks, created by </a:t>
            </a:r>
            <a:r>
              <a:rPr b="1" lang="en" sz="1400">
                <a:solidFill>
                  <a:schemeClr val="dk1"/>
                </a:solidFill>
              </a:rPr>
              <a:t>Frank Rosenblatt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It was a simple model designed to </a:t>
            </a:r>
            <a:r>
              <a:rPr b="1" lang="en" sz="1400">
                <a:solidFill>
                  <a:schemeClr val="dk1"/>
                </a:solidFill>
              </a:rPr>
              <a:t>mimic how the brain works</a:t>
            </a:r>
            <a:r>
              <a:rPr lang="en" sz="1400">
                <a:solidFill>
                  <a:schemeClr val="dk1"/>
                </a:solidFill>
              </a:rPr>
              <a:t> by simulating how neurons (brain cells) process information.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 perceptron could learn to </a:t>
            </a:r>
            <a:r>
              <a:rPr b="1" lang="en" sz="1400">
                <a:solidFill>
                  <a:schemeClr val="dk1"/>
                </a:solidFill>
              </a:rPr>
              <a:t>recognize patterns</a:t>
            </a:r>
            <a:r>
              <a:rPr lang="en" sz="1400">
                <a:solidFill>
                  <a:schemeClr val="dk1"/>
                </a:solidFill>
              </a:rPr>
              <a:t> in data, such as simple images or numbers.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Step Function</a:t>
            </a:r>
            <a:r>
              <a:rPr lang="en" sz="1400">
                <a:solidFill>
                  <a:schemeClr val="dk1"/>
                </a:solidFill>
              </a:rPr>
              <a:t>: The perceptron used a mathematical rule called a "step function" to decide whether a certain input should be classified into one category or another.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This was a foundational concept for modern AI, laying the groundwork for more advanced machine learning and neural networks.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1965: Expert Systems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Expert systems</a:t>
            </a:r>
            <a:r>
              <a:rPr lang="en" sz="1400">
                <a:solidFill>
                  <a:schemeClr val="dk1"/>
                </a:solidFill>
              </a:rPr>
              <a:t>: A type of AI designed to </a:t>
            </a:r>
            <a:r>
              <a:rPr b="1" lang="en" sz="1400">
                <a:solidFill>
                  <a:schemeClr val="dk1"/>
                </a:solidFill>
              </a:rPr>
              <a:t>mimic human experts</a:t>
            </a:r>
            <a:r>
              <a:rPr lang="en" sz="1400">
                <a:solidFill>
                  <a:schemeClr val="dk1"/>
                </a:solidFill>
              </a:rPr>
              <a:t> in specialized fields, like medicine or engineering.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These systems used </a:t>
            </a:r>
            <a:r>
              <a:rPr b="1" lang="en" sz="1400">
                <a:solidFill>
                  <a:schemeClr val="dk1"/>
                </a:solidFill>
              </a:rPr>
              <a:t>if-then rules</a:t>
            </a:r>
            <a:r>
              <a:rPr lang="en" sz="1400">
                <a:solidFill>
                  <a:schemeClr val="dk1"/>
                </a:solidFill>
              </a:rPr>
              <a:t> to solve complex problems and make decisions.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Example: An expert system could diagnose a medical condition based on symptoms, much like a doctor would.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How they worked</a:t>
            </a:r>
            <a:r>
              <a:rPr lang="en" sz="1400">
                <a:solidFill>
                  <a:schemeClr val="dk1"/>
                </a:solidFill>
              </a:rPr>
              <a:t>: They contained a </a:t>
            </a:r>
            <a:r>
              <a:rPr b="1" lang="en" sz="1400">
                <a:solidFill>
                  <a:schemeClr val="dk1"/>
                </a:solidFill>
              </a:rPr>
              <a:t>knowledge base</a:t>
            </a:r>
            <a:r>
              <a:rPr lang="en" sz="1400">
                <a:solidFill>
                  <a:schemeClr val="dk1"/>
                </a:solidFill>
              </a:rPr>
              <a:t> of facts and rules and used an </a:t>
            </a:r>
            <a:r>
              <a:rPr b="1" lang="en" sz="1400">
                <a:solidFill>
                  <a:schemeClr val="dk1"/>
                </a:solidFill>
              </a:rPr>
              <a:t>inference engine</a:t>
            </a:r>
            <a:r>
              <a:rPr lang="en" sz="1400">
                <a:solidFill>
                  <a:schemeClr val="dk1"/>
                </a:solidFill>
              </a:rPr>
              <a:t> to apply these rules to new situations.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Though limited, expert systems were an important milestone in AI because they could handle tasks that previously only highly trained humans could do.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1984: AI Winter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AI Winter</a:t>
            </a:r>
            <a:r>
              <a:rPr lang="en" sz="1400">
                <a:solidFill>
                  <a:schemeClr val="dk1"/>
                </a:solidFill>
              </a:rPr>
              <a:t>: A period during the 1980s when interest and funding in AI research dropped significantly.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This happened because early AI systems couldn’t live up to the high expectations people had for them. The technology wasn't advanced enough, and AI systems were too slow or limited.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Why it mattered</a:t>
            </a:r>
            <a:r>
              <a:rPr lang="en" sz="1400">
                <a:solidFill>
                  <a:schemeClr val="dk1"/>
                </a:solidFill>
              </a:rPr>
              <a:t>: Many thought AI was a failure during this time, leading to less investment and research. However, the ideas developed during this time (like neural networks and machine learning) would later become crucial for the </a:t>
            </a:r>
            <a:r>
              <a:rPr b="1" lang="en" sz="1400">
                <a:solidFill>
                  <a:schemeClr val="dk1"/>
                </a:solidFill>
              </a:rPr>
              <a:t>AI boom in the 2000s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 </a:t>
            </a:r>
            <a:r>
              <a:rPr b="1" lang="en" sz="1400">
                <a:solidFill>
                  <a:schemeClr val="dk1"/>
                </a:solidFill>
              </a:rPr>
              <a:t>"winter" eventually ended</a:t>
            </a:r>
            <a:r>
              <a:rPr lang="en" sz="1400">
                <a:solidFill>
                  <a:schemeClr val="dk1"/>
                </a:solidFill>
              </a:rPr>
              <a:t> when computing power increased and new breakthroughs, like the development of po</a:t>
            </a:r>
            <a:r>
              <a:rPr lang="en" sz="1400">
                <a:solidFill>
                  <a:schemeClr val="dk1"/>
                </a:solidFill>
              </a:rPr>
              <a:t>werful algorithms, r</a:t>
            </a:r>
            <a:r>
              <a:rPr lang="en" sz="1400">
                <a:solidFill>
                  <a:schemeClr val="dk1"/>
                </a:solidFill>
              </a:rPr>
              <a:t>eignited interest in AI.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80f15954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f80f15954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Machine Learning (ML)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1. Subset of AI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Machine Learning (ML)</a:t>
            </a:r>
            <a:r>
              <a:rPr lang="en" sz="1400">
                <a:solidFill>
                  <a:schemeClr val="dk1"/>
                </a:solidFill>
              </a:rPr>
              <a:t> is a </a:t>
            </a:r>
            <a:r>
              <a:rPr b="1" lang="en" sz="1400">
                <a:solidFill>
                  <a:schemeClr val="dk1"/>
                </a:solidFill>
              </a:rPr>
              <a:t>branch of AI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While AI is the broad field focused on making machines intelligent, </a:t>
            </a:r>
            <a:r>
              <a:rPr b="1" lang="en" sz="1400">
                <a:solidFill>
                  <a:schemeClr val="dk1"/>
                </a:solidFill>
              </a:rPr>
              <a:t>ML</a:t>
            </a:r>
            <a:r>
              <a:rPr lang="en" sz="1400">
                <a:solidFill>
                  <a:schemeClr val="dk1"/>
                </a:solidFill>
              </a:rPr>
              <a:t> specifically focuses on how machines can </a:t>
            </a:r>
            <a:r>
              <a:rPr b="1" lang="en" sz="1400">
                <a:solidFill>
                  <a:schemeClr val="dk1"/>
                </a:solidFill>
              </a:rPr>
              <a:t>learn from data</a:t>
            </a:r>
            <a:r>
              <a:rPr lang="en" sz="1400">
                <a:solidFill>
                  <a:schemeClr val="dk1"/>
                </a:solidFill>
              </a:rPr>
              <a:t> and improve over time.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AI is like a general brain, while ML is the learning process that makes that brain smarter with experience.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How it fits into AI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Machine learning is used to </a:t>
            </a:r>
            <a:r>
              <a:rPr b="1" lang="en" sz="1400">
                <a:solidFill>
                  <a:schemeClr val="dk1"/>
                </a:solidFill>
              </a:rPr>
              <a:t>find patterns in data</a:t>
            </a:r>
            <a:r>
              <a:rPr lang="en" sz="1400">
                <a:solidFill>
                  <a:schemeClr val="dk1"/>
                </a:solidFill>
              </a:rPr>
              <a:t> and come up with solutions to specific problems.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AI then takes those solutions and applies them to </a:t>
            </a:r>
            <a:r>
              <a:rPr b="1" lang="en" sz="1400">
                <a:solidFill>
                  <a:schemeClr val="dk1"/>
                </a:solidFill>
              </a:rPr>
              <a:t>make decisions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2. Statistics – The Nuts and Bolts of AI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Statistics</a:t>
            </a:r>
            <a:r>
              <a:rPr lang="en" sz="1400">
                <a:solidFill>
                  <a:schemeClr val="dk1"/>
                </a:solidFill>
              </a:rPr>
              <a:t> is a </a:t>
            </a:r>
            <a:r>
              <a:rPr b="1" lang="en" sz="1400">
                <a:solidFill>
                  <a:schemeClr val="dk1"/>
                </a:solidFill>
              </a:rPr>
              <a:t>key part of ML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Machine learning relies on </a:t>
            </a:r>
            <a:r>
              <a:rPr b="1" lang="en" sz="1400">
                <a:solidFill>
                  <a:schemeClr val="dk1"/>
                </a:solidFill>
              </a:rPr>
              <a:t>statistics</a:t>
            </a:r>
            <a:r>
              <a:rPr lang="en" sz="1400">
                <a:solidFill>
                  <a:schemeClr val="dk1"/>
                </a:solidFill>
              </a:rPr>
              <a:t> to analyze data, find patterns, and make predictions.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Statistics help machines determine how likely something is, like predicting the weather or the outcome of an event.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Why statistics matter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In AI, machines often deal with </a:t>
            </a:r>
            <a:r>
              <a:rPr b="1" lang="en" sz="1400">
                <a:solidFill>
                  <a:schemeClr val="dk1"/>
                </a:solidFill>
              </a:rPr>
              <a:t>uncertainty</a:t>
            </a:r>
            <a:r>
              <a:rPr lang="en" sz="1400">
                <a:solidFill>
                  <a:schemeClr val="dk1"/>
                </a:solidFill>
              </a:rPr>
              <a:t> (like guessing how many people will buy a product next month).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Statistics help them figure out the </a:t>
            </a:r>
            <a:r>
              <a:rPr b="1" lang="en" sz="1400">
                <a:solidFill>
                  <a:schemeClr val="dk1"/>
                </a:solidFill>
              </a:rPr>
              <a:t>most probable</a:t>
            </a:r>
            <a:r>
              <a:rPr lang="en" sz="1400">
                <a:solidFill>
                  <a:schemeClr val="dk1"/>
                </a:solidFill>
              </a:rPr>
              <a:t> outcome based on the data they’ve learned from.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3. Algorithms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Algorithms</a:t>
            </a:r>
            <a:r>
              <a:rPr lang="en" sz="1400">
                <a:solidFill>
                  <a:schemeClr val="dk1"/>
                </a:solidFill>
              </a:rPr>
              <a:t> are the </a:t>
            </a:r>
            <a:r>
              <a:rPr b="1" lang="en" sz="1400">
                <a:solidFill>
                  <a:schemeClr val="dk1"/>
                </a:solidFill>
              </a:rPr>
              <a:t>instructions</a:t>
            </a:r>
            <a:r>
              <a:rPr lang="en" sz="1400">
                <a:solidFill>
                  <a:schemeClr val="dk1"/>
                </a:solidFill>
              </a:rPr>
              <a:t> that tell a computer what to do.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In machine learning, an algorithm is a </a:t>
            </a:r>
            <a:r>
              <a:rPr b="1" lang="en" sz="1400">
                <a:solidFill>
                  <a:schemeClr val="dk1"/>
                </a:solidFill>
              </a:rPr>
              <a:t>set of rules</a:t>
            </a:r>
            <a:r>
              <a:rPr lang="en" sz="1400">
                <a:solidFill>
                  <a:schemeClr val="dk1"/>
                </a:solidFill>
              </a:rPr>
              <a:t> or steps the machine follows to learn from data and solve a problem.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Example</a:t>
            </a:r>
            <a:r>
              <a:rPr lang="en" sz="1400">
                <a:solidFill>
                  <a:schemeClr val="dk1"/>
                </a:solidFill>
              </a:rPr>
              <a:t>: If you’re teaching an AI to recognize pictures of dogs, the algorithm would define how the AI looks at different features in the images to decide if it's a dog or not.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Types of algorithms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Supervised Learning</a:t>
            </a:r>
            <a:r>
              <a:rPr lang="en" sz="1400">
                <a:solidFill>
                  <a:schemeClr val="dk1"/>
                </a:solidFill>
              </a:rPr>
              <a:t>: The algorithm learns from labeled data (where the correct answer is provided).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Unsupervised Learning</a:t>
            </a:r>
            <a:r>
              <a:rPr lang="en" sz="1400">
                <a:solidFill>
                  <a:schemeClr val="dk1"/>
                </a:solidFill>
              </a:rPr>
              <a:t>: The algorithm looks for patterns without being told the correct answer.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Reinforcement Learning</a:t>
            </a:r>
            <a:r>
              <a:rPr lang="en" sz="1400">
                <a:solidFill>
                  <a:schemeClr val="dk1"/>
                </a:solidFill>
              </a:rPr>
              <a:t>: The algorithm learns by receiving rewards or penalties for actions it takes.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4. Machine Learning is How You Determine the Underlying Function That Solves a Problem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 machine learning, the goal is to </a:t>
            </a:r>
            <a:r>
              <a:rPr b="1" lang="en" sz="1400">
                <a:solidFill>
                  <a:schemeClr val="dk1"/>
                </a:solidFill>
              </a:rPr>
              <a:t>find the hidden relationship</a:t>
            </a:r>
            <a:r>
              <a:rPr lang="en" sz="1400">
                <a:solidFill>
                  <a:schemeClr val="dk1"/>
                </a:solidFill>
              </a:rPr>
              <a:t> or pattern (called the "underlying function") that explains the data.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For example, if you have data on students’ study hours and test scores, machine learning can find a function that predicts </a:t>
            </a:r>
            <a:r>
              <a:rPr b="1" lang="en" sz="1400">
                <a:solidFill>
                  <a:schemeClr val="dk1"/>
                </a:solidFill>
              </a:rPr>
              <a:t>future test scores</a:t>
            </a:r>
            <a:r>
              <a:rPr lang="en" sz="1400">
                <a:solidFill>
                  <a:schemeClr val="dk1"/>
                </a:solidFill>
              </a:rPr>
              <a:t> based on how many hours a student studies.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How it works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You give the machine a lot of examples (data), and it tries to find a </a:t>
            </a:r>
            <a:r>
              <a:rPr b="1" lang="en" sz="1400">
                <a:solidFill>
                  <a:schemeClr val="dk1"/>
                </a:solidFill>
              </a:rPr>
              <a:t>rule</a:t>
            </a:r>
            <a:r>
              <a:rPr lang="en" sz="1400">
                <a:solidFill>
                  <a:schemeClr val="dk1"/>
                </a:solidFill>
              </a:rPr>
              <a:t> or </a:t>
            </a:r>
            <a:r>
              <a:rPr b="1" lang="en" sz="1400">
                <a:solidFill>
                  <a:schemeClr val="dk1"/>
                </a:solidFill>
              </a:rPr>
              <a:t>function</a:t>
            </a:r>
            <a:r>
              <a:rPr lang="en" sz="1400">
                <a:solidFill>
                  <a:schemeClr val="dk1"/>
                </a:solidFill>
              </a:rPr>
              <a:t> that explains the pattern.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Once the machine finds that function, it can use it to </a:t>
            </a:r>
            <a:r>
              <a:rPr b="1" lang="en" sz="1400">
                <a:solidFill>
                  <a:schemeClr val="dk1"/>
                </a:solidFill>
              </a:rPr>
              <a:t>predict</a:t>
            </a:r>
            <a:r>
              <a:rPr lang="en" sz="1400">
                <a:solidFill>
                  <a:schemeClr val="dk1"/>
                </a:solidFill>
              </a:rPr>
              <a:t> future outcomes or make decisions.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5. AI Uses the Functions Solved by Machine Learning Methods to Make Decisions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After machine learning finds the </a:t>
            </a:r>
            <a:r>
              <a:rPr b="1" lang="en" sz="1400">
                <a:solidFill>
                  <a:schemeClr val="dk1"/>
                </a:solidFill>
              </a:rPr>
              <a:t>best function</a:t>
            </a:r>
            <a:r>
              <a:rPr lang="en" sz="1400">
                <a:solidFill>
                  <a:schemeClr val="dk1"/>
                </a:solidFill>
              </a:rPr>
              <a:t> to explain a problem, AI systems use that function to </a:t>
            </a:r>
            <a:r>
              <a:rPr b="1" lang="en" sz="1400">
                <a:solidFill>
                  <a:schemeClr val="dk1"/>
                </a:solidFill>
              </a:rPr>
              <a:t>make decisions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Example: A machine learning model might learn how to predict whether an email is spam or not. AI uses that information to automatically sort your email into "Inbox" or "Spam."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The relationship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ML</a:t>
            </a:r>
            <a:r>
              <a:rPr lang="en" sz="1400">
                <a:solidFill>
                  <a:schemeClr val="dk1"/>
                </a:solidFill>
              </a:rPr>
              <a:t> = Figures out the solution or pattern.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 sz="1400">
                <a:solidFill>
                  <a:schemeClr val="dk1"/>
                </a:solidFill>
              </a:rPr>
              <a:t>AI</a:t>
            </a:r>
            <a:r>
              <a:rPr lang="en" sz="1400">
                <a:solidFill>
                  <a:schemeClr val="dk1"/>
                </a:solidFill>
              </a:rPr>
              <a:t> = Uses that solution to take action and make decisions in real-world situations.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hyperlink" Target="https://www.yishizuo.com/dont-be-a-hammer-looking-for-a-nail-3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hyperlink" Target="https://blog.roboflow.com/content/images/2024/04/image-625.webp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9" Type="http://schemas.openxmlformats.org/officeDocument/2006/relationships/hyperlink" Target="https://scx2.b-cdn.net/gfx/news/2019/3-robot.jpg" TargetMode="External"/><Relationship Id="rId5" Type="http://schemas.openxmlformats.org/officeDocument/2006/relationships/hyperlink" Target="https://m.media-amazon.com/images/I/711pTh86caS.jpg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hyperlink" Target="https://enterprisersproject.com/sites/default/files/styles/large/public/2022-04/cio_ai_intelligence_idea.png?itok=q9xuCZF3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Lecture 1A: </a:t>
            </a:r>
            <a:endParaRPr>
              <a:solidFill>
                <a:srgbClr val="193768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2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AI For Science</a:t>
            </a:r>
            <a:endParaRPr>
              <a:solidFill>
                <a:srgbClr val="19376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376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93768"/>
                </a:solidFill>
              </a:rPr>
              <a:t>Introduction to Machine Learning</a:t>
            </a:r>
            <a:endParaRPr>
              <a:solidFill>
                <a:srgbClr val="193768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0" y="4836800"/>
            <a:ext cx="9170400" cy="306900"/>
          </a:xfrm>
          <a:prstGeom prst="rect">
            <a:avLst/>
          </a:prstGeom>
          <a:solidFill>
            <a:srgbClr val="193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021" y="162321"/>
            <a:ext cx="5680351" cy="16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Machine Learning (ML)</a:t>
            </a:r>
            <a:endParaRPr>
              <a:solidFill>
                <a:srgbClr val="193768"/>
              </a:solidFill>
            </a:endParaRPr>
          </a:p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So what makes something a machine learning algorithm?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You need an input that is machine readable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You need an output that is machine readable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You need to have a reasonable belief that there could be a mathematical function connecting or delineating data between the input and output.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You need some sort of mathematical construct that can be tuned to represent the relationship between the input and the output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You need a way to tune that mathematical construct to fit the relationship between input and output.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Example: TikTok Shorts</a:t>
            </a:r>
            <a:r>
              <a:rPr lang="en" sz="2400"/>
              <a:t> </a:t>
            </a:r>
            <a:endParaRPr sz="2400"/>
          </a:p>
        </p:txBody>
      </p:sp>
      <p:pic>
        <p:nvPicPr>
          <p:cNvPr id="179" name="Google Shape;179;p22"/>
          <p:cNvPicPr preferRelativeResize="0"/>
          <p:nvPr/>
        </p:nvPicPr>
        <p:blipFill rotWithShape="1">
          <a:blip r:embed="rId3">
            <a:alphaModFix/>
          </a:blip>
          <a:srcRect b="30279" l="0" r="77543" t="0"/>
          <a:stretch/>
        </p:blipFill>
        <p:spPr>
          <a:xfrm>
            <a:off x="8617700" y="76200"/>
            <a:ext cx="467775" cy="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/>
          <p:nvPr/>
        </p:nvSpPr>
        <p:spPr>
          <a:xfrm>
            <a:off x="0" y="4836800"/>
            <a:ext cx="9170400" cy="306900"/>
          </a:xfrm>
          <a:prstGeom prst="rect">
            <a:avLst/>
          </a:prstGeom>
          <a:solidFill>
            <a:srgbClr val="193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 txBox="1"/>
          <p:nvPr/>
        </p:nvSpPr>
        <p:spPr>
          <a:xfrm>
            <a:off x="3892350" y="4797800"/>
            <a:ext cx="12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AI For Science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5030975" y="3857075"/>
            <a:ext cx="413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3" name="Google Shape;183;p22"/>
          <p:cNvSpPr txBox="1"/>
          <p:nvPr>
            <p:ph idx="12" type="sldNum"/>
          </p:nvPr>
        </p:nvSpPr>
        <p:spPr>
          <a:xfrm>
            <a:off x="8595308" y="4793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0338" y="191748"/>
            <a:ext cx="1436575" cy="21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/>
        </p:nvSpPr>
        <p:spPr>
          <a:xfrm>
            <a:off x="6985050" y="2748625"/>
            <a:ext cx="16041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5400" y="1795975"/>
            <a:ext cx="3441150" cy="27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/>
          <p:nvPr/>
        </p:nvSpPr>
        <p:spPr>
          <a:xfrm>
            <a:off x="5129725" y="4568875"/>
            <a:ext cx="33822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Multivariate Linear Regression, Mathworks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Why would I use Machine Learning (ML)?</a:t>
            </a:r>
            <a:endParaRPr>
              <a:solidFill>
                <a:srgbClr val="193768"/>
              </a:solidFill>
            </a:endParaRPr>
          </a:p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311700" y="1152475"/>
            <a:ext cx="5042400" cy="3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124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Is the time/money to collect the data and train the model going to outcompete the current solution in:</a:t>
            </a:r>
            <a:endParaRPr sz="2400"/>
          </a:p>
          <a:p>
            <a:pPr indent="-312419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Monetary cost</a:t>
            </a:r>
            <a:endParaRPr sz="2400"/>
          </a:p>
          <a:p>
            <a:pPr indent="-312419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Time cost</a:t>
            </a:r>
            <a:endParaRPr sz="2400"/>
          </a:p>
          <a:p>
            <a:pPr indent="-3124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Do we not currently have a solution to the problem but have initial features that relate to the problem?</a:t>
            </a:r>
            <a:endParaRPr sz="2400"/>
          </a:p>
          <a:p>
            <a:pPr indent="-3124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Is there a meta research question regarding the limitations of the models?</a:t>
            </a:r>
            <a:endParaRPr sz="2400"/>
          </a:p>
          <a:p>
            <a:pPr indent="-3124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Is the accuracy potential of the model not match with what is needed?</a:t>
            </a:r>
            <a:endParaRPr sz="2400"/>
          </a:p>
          <a:p>
            <a:pPr indent="-3124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Ex of misuse: Using ML to determine the color of something. We can use the encoded data in the image file much more quickly.</a:t>
            </a:r>
            <a:endParaRPr sz="2400"/>
          </a:p>
          <a:p>
            <a:pPr indent="-3124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Ex of correct use: Using a 95% accurate ML to identify plants for a </a:t>
            </a:r>
            <a:r>
              <a:rPr lang="en" sz="2400"/>
              <a:t>hobbyist</a:t>
            </a:r>
            <a:r>
              <a:rPr lang="en" sz="2400"/>
              <a:t> botany nature walk.</a:t>
            </a:r>
            <a:endParaRPr sz="2400"/>
          </a:p>
          <a:p>
            <a:pPr indent="-3124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Ex for misuse:  Using a 95% accurate ML to identify non-toxic plants you can eat.</a:t>
            </a:r>
            <a:endParaRPr sz="2400"/>
          </a:p>
        </p:txBody>
      </p:sp>
      <p:pic>
        <p:nvPicPr>
          <p:cNvPr id="194" name="Google Shape;194;p23"/>
          <p:cNvPicPr preferRelativeResize="0"/>
          <p:nvPr/>
        </p:nvPicPr>
        <p:blipFill rotWithShape="1">
          <a:blip r:embed="rId3">
            <a:alphaModFix/>
          </a:blip>
          <a:srcRect b="30279" l="0" r="77543" t="0"/>
          <a:stretch/>
        </p:blipFill>
        <p:spPr>
          <a:xfrm>
            <a:off x="8617700" y="76200"/>
            <a:ext cx="467775" cy="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/>
          <p:nvPr/>
        </p:nvSpPr>
        <p:spPr>
          <a:xfrm>
            <a:off x="0" y="4836800"/>
            <a:ext cx="9170400" cy="306900"/>
          </a:xfrm>
          <a:prstGeom prst="rect">
            <a:avLst/>
          </a:prstGeom>
          <a:solidFill>
            <a:srgbClr val="193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 txBox="1"/>
          <p:nvPr/>
        </p:nvSpPr>
        <p:spPr>
          <a:xfrm>
            <a:off x="3892350" y="4797800"/>
            <a:ext cx="12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AI For Science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97" name="Google Shape;197;p23"/>
          <p:cNvSpPr txBox="1"/>
          <p:nvPr>
            <p:ph idx="12" type="sldNum"/>
          </p:nvPr>
        </p:nvSpPr>
        <p:spPr>
          <a:xfrm>
            <a:off x="8595308" y="4793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332" y="1114624"/>
            <a:ext cx="3340043" cy="27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/>
        </p:nvSpPr>
        <p:spPr>
          <a:xfrm>
            <a:off x="4690050" y="4482800"/>
            <a:ext cx="532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https://www.yishizuo.com/dont-be-a-hammer-looking-for-a-nail-3/</a:t>
            </a:r>
            <a:endParaRPr/>
          </a:p>
        </p:txBody>
      </p:sp>
      <p:sp>
        <p:nvSpPr>
          <p:cNvPr id="200" name="Google Shape;200;p23"/>
          <p:cNvSpPr txBox="1"/>
          <p:nvPr/>
        </p:nvSpPr>
        <p:spPr>
          <a:xfrm>
            <a:off x="5354100" y="3769450"/>
            <a:ext cx="347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Don’t be a hammer (solution) looking for a nail (problem)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Structure of AI/Machine Learning</a:t>
            </a:r>
            <a:endParaRPr>
              <a:solidFill>
                <a:srgbClr val="193768"/>
              </a:solidFill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 rotWithShape="1">
          <a:blip r:embed="rId3">
            <a:alphaModFix/>
          </a:blip>
          <a:srcRect b="30279" l="0" r="77543" t="0"/>
          <a:stretch/>
        </p:blipFill>
        <p:spPr>
          <a:xfrm>
            <a:off x="8617700" y="76200"/>
            <a:ext cx="467775" cy="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/>
          <p:nvPr/>
        </p:nvSpPr>
        <p:spPr>
          <a:xfrm>
            <a:off x="27050" y="4995200"/>
            <a:ext cx="9170400" cy="306900"/>
          </a:xfrm>
          <a:prstGeom prst="rect">
            <a:avLst/>
          </a:prstGeom>
          <a:solidFill>
            <a:srgbClr val="193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3892350" y="4797800"/>
            <a:ext cx="12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AI For Science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09" name="Google Shape;209;p24"/>
          <p:cNvSpPr txBox="1"/>
          <p:nvPr>
            <p:ph idx="12" type="sldNum"/>
          </p:nvPr>
        </p:nvSpPr>
        <p:spPr>
          <a:xfrm>
            <a:off x="8595308" y="4793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10" name="Google Shape;210;p24"/>
          <p:cNvSpPr/>
          <p:nvPr/>
        </p:nvSpPr>
        <p:spPr>
          <a:xfrm>
            <a:off x="530588" y="1451900"/>
            <a:ext cx="1987800" cy="88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Classes</a:t>
            </a: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3533988" y="1451900"/>
            <a:ext cx="1987800" cy="88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Learning</a:t>
            </a:r>
            <a:endParaRPr/>
          </a:p>
        </p:txBody>
      </p:sp>
      <p:sp>
        <p:nvSpPr>
          <p:cNvPr id="212" name="Google Shape;212;p24"/>
          <p:cNvSpPr/>
          <p:nvPr/>
        </p:nvSpPr>
        <p:spPr>
          <a:xfrm>
            <a:off x="6537413" y="1451900"/>
            <a:ext cx="1987800" cy="88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Algorithms/Models</a:t>
            </a:r>
            <a:endParaRPr/>
          </a:p>
        </p:txBody>
      </p:sp>
      <p:sp>
        <p:nvSpPr>
          <p:cNvPr id="213" name="Google Shape;213;p24"/>
          <p:cNvSpPr txBox="1"/>
          <p:nvPr/>
        </p:nvSpPr>
        <p:spPr>
          <a:xfrm>
            <a:off x="205400" y="2340500"/>
            <a:ext cx="26382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What am I trying to do?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Problem Types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Generative vs Discriminative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Probabilistic vs Deterministic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Problem Classes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Regression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Classification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Clustering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Association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…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2926700" y="2340500"/>
            <a:ext cx="33711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How am I trying to learn?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Learning Types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Supervised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Unsupervised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Self-supervised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Semi-Supervised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Each one is dependent on: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What is the model input?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What is the model output?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Which of the I/O does my model get to train on?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6212200" y="2340500"/>
            <a:ext cx="26382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What construction am I using to guide my learning?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More on this in the coming weeks…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16" name="Google Shape;216;p24"/>
          <p:cNvSpPr/>
          <p:nvPr/>
        </p:nvSpPr>
        <p:spPr>
          <a:xfrm>
            <a:off x="6997750" y="3145700"/>
            <a:ext cx="1067100" cy="993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24"/>
          <p:cNvCxnSpPr/>
          <p:nvPr/>
        </p:nvCxnSpPr>
        <p:spPr>
          <a:xfrm flipH="1">
            <a:off x="6907000" y="3119075"/>
            <a:ext cx="1122000" cy="11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24"/>
          <p:cNvSpPr txBox="1"/>
          <p:nvPr/>
        </p:nvSpPr>
        <p:spPr>
          <a:xfrm>
            <a:off x="8029000" y="3554175"/>
            <a:ext cx="102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Actual - “Ground Truth”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8001525" y="2868400"/>
            <a:ext cx="102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Your function’s best attempt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50" y="2638000"/>
            <a:ext cx="2823650" cy="200367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Types of AI Learning</a:t>
            </a:r>
            <a:endParaRPr>
              <a:solidFill>
                <a:srgbClr val="193768"/>
              </a:solidFill>
            </a:endParaRPr>
          </a:p>
        </p:txBody>
      </p:sp>
      <p:sp>
        <p:nvSpPr>
          <p:cNvPr id="226" name="Google Shape;226;p25"/>
          <p:cNvSpPr txBox="1"/>
          <p:nvPr>
            <p:ph idx="1" type="body"/>
          </p:nvPr>
        </p:nvSpPr>
        <p:spPr>
          <a:xfrm>
            <a:off x="311700" y="1017725"/>
            <a:ext cx="3711600" cy="15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18"/>
              <a:t>■ Supervised </a:t>
            </a:r>
            <a:endParaRPr sz="141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18"/>
              <a:t>■ Unsupervised </a:t>
            </a:r>
            <a:endParaRPr sz="141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18"/>
              <a:t>■ Semi-Supervised </a:t>
            </a:r>
            <a:endParaRPr sz="141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18"/>
              <a:t>■ Self-Supervised </a:t>
            </a:r>
            <a:endParaRPr sz="1418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27" name="Google Shape;227;p25"/>
          <p:cNvPicPr preferRelativeResize="0"/>
          <p:nvPr/>
        </p:nvPicPr>
        <p:blipFill rotWithShape="1">
          <a:blip r:embed="rId4">
            <a:alphaModFix/>
          </a:blip>
          <a:srcRect b="30279" l="0" r="77543" t="0"/>
          <a:stretch/>
        </p:blipFill>
        <p:spPr>
          <a:xfrm>
            <a:off x="8617700" y="76200"/>
            <a:ext cx="467775" cy="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/>
          <p:nvPr/>
        </p:nvSpPr>
        <p:spPr>
          <a:xfrm>
            <a:off x="0" y="4836800"/>
            <a:ext cx="9170400" cy="306900"/>
          </a:xfrm>
          <a:prstGeom prst="rect">
            <a:avLst/>
          </a:prstGeom>
          <a:solidFill>
            <a:srgbClr val="193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5"/>
          <p:cNvSpPr txBox="1"/>
          <p:nvPr/>
        </p:nvSpPr>
        <p:spPr>
          <a:xfrm>
            <a:off x="3892350" y="4797800"/>
            <a:ext cx="12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AI For Science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30" name="Google Shape;230;p25"/>
          <p:cNvSpPr txBox="1"/>
          <p:nvPr>
            <p:ph idx="12" type="sldNum"/>
          </p:nvPr>
        </p:nvSpPr>
        <p:spPr>
          <a:xfrm>
            <a:off x="8595308" y="4793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231" name="Google Shape;231;p25"/>
          <p:cNvGraphicFramePr/>
          <p:nvPr/>
        </p:nvGraphicFramePr>
        <p:xfrm>
          <a:off x="3622763" y="1397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{ED9D8043-588C-4366-A383-05B29FEE184F}</a:tableStyleId>
              </a:tblPr>
              <a:tblGrid>
                <a:gridCol w="1448325"/>
                <a:gridCol w="2094950"/>
                <a:gridCol w="1771600"/>
              </a:tblGrid>
              <a:tr h="3825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Learning</a:t>
                      </a:r>
                      <a:r>
                        <a:rPr lang="en"/>
                        <a:t> Methods Demystified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</a:tr>
              <a:tr h="39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Problem Type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Learning Method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Input/Output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9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Find the structure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Unsupervised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 ground truth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51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Fill in the blank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Self-supervised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Internal component ground truth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51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Fill in the pattern - “interpolate”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Supervised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External component ground truth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51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Grounded structure search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Semi-supervised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Limited ground truth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2" name="Google Shape;232;p25"/>
          <p:cNvSpPr txBox="1"/>
          <p:nvPr/>
        </p:nvSpPr>
        <p:spPr>
          <a:xfrm>
            <a:off x="414450" y="4524375"/>
            <a:ext cx="364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“Supervised Learning”, Medium.com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3641225" y="4259750"/>
            <a:ext cx="529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Ground truth: The “correct” answer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Types of AI Learning (Continued)</a:t>
            </a:r>
            <a:endParaRPr>
              <a:solidFill>
                <a:srgbClr val="193768"/>
              </a:solidFill>
            </a:endParaRPr>
          </a:p>
        </p:txBody>
      </p:sp>
      <p:sp>
        <p:nvSpPr>
          <p:cNvPr id="239" name="Google Shape;239;p26"/>
          <p:cNvSpPr txBox="1"/>
          <p:nvPr>
            <p:ph idx="1" type="body"/>
          </p:nvPr>
        </p:nvSpPr>
        <p:spPr>
          <a:xfrm>
            <a:off x="311700" y="1170117"/>
            <a:ext cx="2835300" cy="11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■ Reinforcement Learning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■ Few Shot Learning</a:t>
            </a:r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 b="30279" l="0" r="77543" t="0"/>
          <a:stretch/>
        </p:blipFill>
        <p:spPr>
          <a:xfrm>
            <a:off x="8617700" y="76200"/>
            <a:ext cx="467775" cy="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/>
          <p:nvPr/>
        </p:nvSpPr>
        <p:spPr>
          <a:xfrm>
            <a:off x="0" y="4836800"/>
            <a:ext cx="9170400" cy="306900"/>
          </a:xfrm>
          <a:prstGeom prst="rect">
            <a:avLst/>
          </a:prstGeom>
          <a:solidFill>
            <a:srgbClr val="193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6"/>
          <p:cNvSpPr txBox="1"/>
          <p:nvPr/>
        </p:nvSpPr>
        <p:spPr>
          <a:xfrm>
            <a:off x="3892350" y="4797800"/>
            <a:ext cx="12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AI For Science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43" name="Google Shape;243;p26"/>
          <p:cNvSpPr txBox="1"/>
          <p:nvPr>
            <p:ph idx="12" type="sldNum"/>
          </p:nvPr>
        </p:nvSpPr>
        <p:spPr>
          <a:xfrm>
            <a:off x="8595308" y="4793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00" y="2151825"/>
            <a:ext cx="3238949" cy="2309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 txBox="1"/>
          <p:nvPr/>
        </p:nvSpPr>
        <p:spPr>
          <a:xfrm>
            <a:off x="770775" y="4385763"/>
            <a:ext cx="34071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“Types of Machine Learning”, Medium.com</a:t>
            </a:r>
            <a:endParaRPr sz="700">
              <a:solidFill>
                <a:schemeClr val="dk2"/>
              </a:solidFill>
            </a:endParaRPr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1550" y="149501"/>
            <a:ext cx="2596816" cy="1977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/>
        </p:nvSpPr>
        <p:spPr>
          <a:xfrm>
            <a:off x="5667300" y="1982450"/>
            <a:ext cx="3476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“Few and Zero Shot Learning”, Medium.com“</a:t>
            </a:r>
            <a:endParaRPr sz="700">
              <a:solidFill>
                <a:schemeClr val="dk2"/>
              </a:solidFill>
            </a:endParaRPr>
          </a:p>
        </p:txBody>
      </p:sp>
      <p:pic>
        <p:nvPicPr>
          <p:cNvPr id="248" name="Google Shape;24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6419" y="2274725"/>
            <a:ext cx="2983124" cy="247785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/>
          <p:nvPr/>
        </p:nvSpPr>
        <p:spPr>
          <a:xfrm>
            <a:off x="6586250" y="4621375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7"/>
              </a:rPr>
              <a:t>image-625.webp</a:t>
            </a:r>
            <a:endParaRPr sz="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Problem Class - Regression</a:t>
            </a:r>
            <a:endParaRPr>
              <a:solidFill>
                <a:srgbClr val="193768"/>
              </a:solidFill>
            </a:endParaRPr>
          </a:p>
        </p:txBody>
      </p:sp>
      <p:sp>
        <p:nvSpPr>
          <p:cNvPr id="255" name="Google Shape;255;p27"/>
          <p:cNvSpPr txBox="1"/>
          <p:nvPr>
            <p:ph idx="1" type="body"/>
          </p:nvPr>
        </p:nvSpPr>
        <p:spPr>
          <a:xfrm>
            <a:off x="311700" y="1152475"/>
            <a:ext cx="395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-36403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490"/>
              <a:t>Very common in </a:t>
            </a:r>
            <a:r>
              <a:rPr lang="en" sz="4490"/>
              <a:t>Supervised Learning</a:t>
            </a:r>
            <a:endParaRPr sz="4490"/>
          </a:p>
          <a:p>
            <a:pPr indent="-36403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490"/>
              <a:t>Linear Regression: y=mx+b</a:t>
            </a:r>
            <a:endParaRPr sz="4490"/>
          </a:p>
          <a:p>
            <a:pPr indent="-36403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490"/>
              <a:t>Variance </a:t>
            </a:r>
            <a:endParaRPr sz="4490"/>
          </a:p>
          <a:p>
            <a:pPr indent="-36403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490"/>
              <a:t>Bias</a:t>
            </a:r>
            <a:endParaRPr sz="449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(Built In, 2024)</a:t>
            </a:r>
            <a:endParaRPr/>
          </a:p>
        </p:txBody>
      </p:sp>
      <p:pic>
        <p:nvPicPr>
          <p:cNvPr id="256" name="Google Shape;256;p27"/>
          <p:cNvPicPr preferRelativeResize="0"/>
          <p:nvPr/>
        </p:nvPicPr>
        <p:blipFill rotWithShape="1">
          <a:blip r:embed="rId3">
            <a:alphaModFix/>
          </a:blip>
          <a:srcRect b="30279" l="0" r="77543" t="0"/>
          <a:stretch/>
        </p:blipFill>
        <p:spPr>
          <a:xfrm>
            <a:off x="8617700" y="76200"/>
            <a:ext cx="467775" cy="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7"/>
          <p:cNvSpPr/>
          <p:nvPr/>
        </p:nvSpPr>
        <p:spPr>
          <a:xfrm>
            <a:off x="0" y="4836800"/>
            <a:ext cx="9170400" cy="306900"/>
          </a:xfrm>
          <a:prstGeom prst="rect">
            <a:avLst/>
          </a:prstGeom>
          <a:solidFill>
            <a:srgbClr val="193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7"/>
          <p:cNvSpPr txBox="1"/>
          <p:nvPr/>
        </p:nvSpPr>
        <p:spPr>
          <a:xfrm>
            <a:off x="3892350" y="4797800"/>
            <a:ext cx="12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AI For Science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5030975" y="3857075"/>
            <a:ext cx="413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“Simple Linear Regression”, Stanford.edu, Stats 202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60" name="Google Shape;260;p27"/>
          <p:cNvSpPr txBox="1"/>
          <p:nvPr>
            <p:ph idx="12" type="sldNum"/>
          </p:nvPr>
        </p:nvSpPr>
        <p:spPr>
          <a:xfrm>
            <a:off x="8595308" y="4793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61" name="Google Shape;2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250" y="1210783"/>
            <a:ext cx="4251049" cy="27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Problem Class - Classification</a:t>
            </a:r>
            <a:endParaRPr>
              <a:solidFill>
                <a:srgbClr val="193768"/>
              </a:solidFill>
            </a:endParaRPr>
          </a:p>
        </p:txBody>
      </p:sp>
      <p:sp>
        <p:nvSpPr>
          <p:cNvPr id="267" name="Google Shape;267;p28"/>
          <p:cNvSpPr txBox="1"/>
          <p:nvPr>
            <p:ph idx="1" type="body"/>
          </p:nvPr>
        </p:nvSpPr>
        <p:spPr>
          <a:xfrm>
            <a:off x="241625" y="1168050"/>
            <a:ext cx="4583400" cy="28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Common in S</a:t>
            </a:r>
            <a:r>
              <a:rPr lang="en" sz="2100"/>
              <a:t>upervised Learning </a:t>
            </a:r>
            <a:endParaRPr sz="2100"/>
          </a:p>
          <a:p>
            <a:pPr indent="-3619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Some ground truth training data.</a:t>
            </a:r>
            <a:endParaRPr sz="2100"/>
          </a:p>
          <a:p>
            <a:pPr indent="-3619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Seek patterns to separate the dataset</a:t>
            </a:r>
            <a:endParaRPr sz="2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2100"/>
          </a:p>
        </p:txBody>
      </p:sp>
      <p:pic>
        <p:nvPicPr>
          <p:cNvPr id="268" name="Google Shape;268;p28"/>
          <p:cNvPicPr preferRelativeResize="0"/>
          <p:nvPr/>
        </p:nvPicPr>
        <p:blipFill rotWithShape="1">
          <a:blip r:embed="rId3">
            <a:alphaModFix/>
          </a:blip>
          <a:srcRect b="30279" l="0" r="77543" t="0"/>
          <a:stretch/>
        </p:blipFill>
        <p:spPr>
          <a:xfrm>
            <a:off x="8617700" y="76200"/>
            <a:ext cx="467775" cy="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8"/>
          <p:cNvSpPr/>
          <p:nvPr/>
        </p:nvSpPr>
        <p:spPr>
          <a:xfrm>
            <a:off x="0" y="4836800"/>
            <a:ext cx="9170400" cy="306900"/>
          </a:xfrm>
          <a:prstGeom prst="rect">
            <a:avLst/>
          </a:prstGeom>
          <a:solidFill>
            <a:srgbClr val="193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8"/>
          <p:cNvSpPr txBox="1"/>
          <p:nvPr/>
        </p:nvSpPr>
        <p:spPr>
          <a:xfrm>
            <a:off x="3892350" y="4797800"/>
            <a:ext cx="12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AI For Science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5030975" y="3857075"/>
            <a:ext cx="413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2" name="Google Shape;272;p28"/>
          <p:cNvSpPr txBox="1"/>
          <p:nvPr>
            <p:ph idx="12" type="sldNum"/>
          </p:nvPr>
        </p:nvSpPr>
        <p:spPr>
          <a:xfrm>
            <a:off x="8595308" y="4793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73" name="Google Shape;2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450" y="843500"/>
            <a:ext cx="3004255" cy="25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 txBox="1"/>
          <p:nvPr/>
        </p:nvSpPr>
        <p:spPr>
          <a:xfrm>
            <a:off x="5525725" y="3378050"/>
            <a:ext cx="27609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“Classification Algorithm”, Javapoint.com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75" name="Google Shape;27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473" y="2643775"/>
            <a:ext cx="3259849" cy="182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8"/>
          <p:cNvSpPr txBox="1"/>
          <p:nvPr/>
        </p:nvSpPr>
        <p:spPr>
          <a:xfrm>
            <a:off x="438275" y="4548500"/>
            <a:ext cx="37461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“Classification Algorithms, Analytixlabs.in.co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Problem Class - Clustering</a:t>
            </a:r>
            <a:endParaRPr>
              <a:solidFill>
                <a:srgbClr val="193768"/>
              </a:solidFill>
            </a:endParaRPr>
          </a:p>
        </p:txBody>
      </p:sp>
      <p:sp>
        <p:nvSpPr>
          <p:cNvPr id="282" name="Google Shape;282;p29"/>
          <p:cNvSpPr txBox="1"/>
          <p:nvPr>
            <p:ph idx="1" type="body"/>
          </p:nvPr>
        </p:nvSpPr>
        <p:spPr>
          <a:xfrm>
            <a:off x="311700" y="1152475"/>
            <a:ext cx="343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5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●"/>
            </a:pPr>
            <a:r>
              <a:rPr lang="en" sz="1495"/>
              <a:t>Most often </a:t>
            </a:r>
            <a:r>
              <a:rPr lang="en" sz="1495"/>
              <a:t>Unsupervised Learning</a:t>
            </a:r>
            <a:endParaRPr sz="1495"/>
          </a:p>
          <a:p>
            <a:pPr indent="-3235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●"/>
            </a:pPr>
            <a:r>
              <a:rPr lang="en" sz="1495"/>
              <a:t>No ground truth training data. May not even know how many clusters.</a:t>
            </a:r>
            <a:endParaRPr sz="1495"/>
          </a:p>
          <a:p>
            <a:pPr indent="-3235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●"/>
            </a:pPr>
            <a:r>
              <a:rPr lang="en" sz="1495"/>
              <a:t>Seek patterns to separate the dataset.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en" sz="1495"/>
              <a:t>(Google, 2024)</a:t>
            </a:r>
            <a:endParaRPr sz="1495"/>
          </a:p>
        </p:txBody>
      </p:sp>
      <p:pic>
        <p:nvPicPr>
          <p:cNvPr id="283" name="Google Shape;283;p29"/>
          <p:cNvPicPr preferRelativeResize="0"/>
          <p:nvPr/>
        </p:nvPicPr>
        <p:blipFill rotWithShape="1">
          <a:blip r:embed="rId3">
            <a:alphaModFix/>
          </a:blip>
          <a:srcRect b="30279" l="0" r="77543" t="0"/>
          <a:stretch/>
        </p:blipFill>
        <p:spPr>
          <a:xfrm>
            <a:off x="8617700" y="76200"/>
            <a:ext cx="467775" cy="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9"/>
          <p:cNvSpPr/>
          <p:nvPr/>
        </p:nvSpPr>
        <p:spPr>
          <a:xfrm>
            <a:off x="0" y="4836800"/>
            <a:ext cx="9170400" cy="306900"/>
          </a:xfrm>
          <a:prstGeom prst="rect">
            <a:avLst/>
          </a:prstGeom>
          <a:solidFill>
            <a:srgbClr val="193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"/>
          <p:cNvSpPr txBox="1"/>
          <p:nvPr/>
        </p:nvSpPr>
        <p:spPr>
          <a:xfrm>
            <a:off x="3892350" y="4797800"/>
            <a:ext cx="12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AI For Science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86" name="Google Shape;286;p29"/>
          <p:cNvSpPr txBox="1"/>
          <p:nvPr/>
        </p:nvSpPr>
        <p:spPr>
          <a:xfrm>
            <a:off x="5030975" y="3857075"/>
            <a:ext cx="413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7" name="Google Shape;287;p29"/>
          <p:cNvSpPr txBox="1"/>
          <p:nvPr>
            <p:ph idx="12" type="sldNum"/>
          </p:nvPr>
        </p:nvSpPr>
        <p:spPr>
          <a:xfrm>
            <a:off x="8595308" y="4793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29"/>
          <p:cNvSpPr txBox="1"/>
          <p:nvPr/>
        </p:nvSpPr>
        <p:spPr>
          <a:xfrm>
            <a:off x="5565325" y="3976175"/>
            <a:ext cx="12711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(Google, 2024)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289" name="Google Shape;2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475" y="1154919"/>
            <a:ext cx="4921476" cy="26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Problem Class - Association </a:t>
            </a:r>
            <a:endParaRPr>
              <a:solidFill>
                <a:srgbClr val="193768"/>
              </a:solidFill>
            </a:endParaRPr>
          </a:p>
        </p:txBody>
      </p:sp>
      <p:sp>
        <p:nvSpPr>
          <p:cNvPr id="295" name="Google Shape;29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Unsupervised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pattern based rules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Seeks relationships in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0"/>
          <p:cNvPicPr preferRelativeResize="0"/>
          <p:nvPr/>
        </p:nvPicPr>
        <p:blipFill rotWithShape="1">
          <a:blip r:embed="rId3">
            <a:alphaModFix/>
          </a:blip>
          <a:srcRect b="30279" l="0" r="77543" t="0"/>
          <a:stretch/>
        </p:blipFill>
        <p:spPr>
          <a:xfrm>
            <a:off x="8617700" y="76200"/>
            <a:ext cx="467775" cy="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0"/>
          <p:cNvSpPr/>
          <p:nvPr/>
        </p:nvSpPr>
        <p:spPr>
          <a:xfrm>
            <a:off x="0" y="4836800"/>
            <a:ext cx="9170400" cy="306900"/>
          </a:xfrm>
          <a:prstGeom prst="rect">
            <a:avLst/>
          </a:prstGeom>
          <a:solidFill>
            <a:srgbClr val="193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0"/>
          <p:cNvSpPr txBox="1"/>
          <p:nvPr/>
        </p:nvSpPr>
        <p:spPr>
          <a:xfrm>
            <a:off x="3892350" y="4797800"/>
            <a:ext cx="12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AI For Science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99" name="Google Shape;299;p30"/>
          <p:cNvSpPr txBox="1"/>
          <p:nvPr/>
        </p:nvSpPr>
        <p:spPr>
          <a:xfrm>
            <a:off x="5030975" y="3857075"/>
            <a:ext cx="413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0" name="Google Shape;300;p30"/>
          <p:cNvSpPr txBox="1"/>
          <p:nvPr>
            <p:ph idx="12" type="sldNum"/>
          </p:nvPr>
        </p:nvSpPr>
        <p:spPr>
          <a:xfrm>
            <a:off x="8595308" y="4793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01" name="Google Shape;301;p30"/>
          <p:cNvSpPr txBox="1"/>
          <p:nvPr/>
        </p:nvSpPr>
        <p:spPr>
          <a:xfrm>
            <a:off x="5565325" y="3976175"/>
            <a:ext cx="12711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302" name="Google Shape;3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550" y="773698"/>
            <a:ext cx="3720750" cy="21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0"/>
          <p:cNvSpPr txBox="1"/>
          <p:nvPr/>
        </p:nvSpPr>
        <p:spPr>
          <a:xfrm>
            <a:off x="5166975" y="3051900"/>
            <a:ext cx="29682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“Association rule Learning”, Poornima Devi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Class Project</a:t>
            </a:r>
            <a:endParaRPr>
              <a:solidFill>
                <a:srgbClr val="193768"/>
              </a:solidFill>
            </a:endParaRPr>
          </a:p>
        </p:txBody>
      </p:sp>
      <p:sp>
        <p:nvSpPr>
          <p:cNvPr id="309" name="Google Shape;30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Purpose:</a:t>
            </a:r>
            <a:r>
              <a:rPr lang="en"/>
              <a:t> To give you hands on experience in planning a machine learning study around a scientific problem.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Throughout the course you will have 5 project checkpoints due.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Problem Selection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Opportunities/Limitations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Final Presentation - 5-10 minute video about your project.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checkpoint assignments are already available and you can complete them early if you want!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component due next Tuesday - Use the Google Classroom question thread to ask me about your project ideas, or set up a meeting with me through jessica.freeze@coniferpoint.com</a:t>
            </a:r>
            <a:endParaRPr/>
          </a:p>
        </p:txBody>
      </p:sp>
      <p:pic>
        <p:nvPicPr>
          <p:cNvPr id="310" name="Google Shape;310;p31"/>
          <p:cNvPicPr preferRelativeResize="0"/>
          <p:nvPr/>
        </p:nvPicPr>
        <p:blipFill rotWithShape="1">
          <a:blip r:embed="rId3">
            <a:alphaModFix/>
          </a:blip>
          <a:srcRect b="30279" l="0" r="77543" t="0"/>
          <a:stretch/>
        </p:blipFill>
        <p:spPr>
          <a:xfrm>
            <a:off x="8617700" y="76200"/>
            <a:ext cx="467775" cy="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1"/>
          <p:cNvSpPr/>
          <p:nvPr/>
        </p:nvSpPr>
        <p:spPr>
          <a:xfrm>
            <a:off x="0" y="4836800"/>
            <a:ext cx="9170400" cy="306900"/>
          </a:xfrm>
          <a:prstGeom prst="rect">
            <a:avLst/>
          </a:prstGeom>
          <a:solidFill>
            <a:srgbClr val="193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1"/>
          <p:cNvSpPr txBox="1"/>
          <p:nvPr/>
        </p:nvSpPr>
        <p:spPr>
          <a:xfrm>
            <a:off x="3892350" y="4797800"/>
            <a:ext cx="12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AI For Science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313" name="Google Shape;313;p31"/>
          <p:cNvSpPr txBox="1"/>
          <p:nvPr>
            <p:ph idx="12" type="sldNum"/>
          </p:nvPr>
        </p:nvSpPr>
        <p:spPr>
          <a:xfrm>
            <a:off x="8595308" y="4793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14" name="Google Shape;314;p31"/>
          <p:cNvSpPr txBox="1"/>
          <p:nvPr/>
        </p:nvSpPr>
        <p:spPr>
          <a:xfrm>
            <a:off x="5565325" y="3976175"/>
            <a:ext cx="12711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Course Learning Objectives</a:t>
            </a:r>
            <a:endParaRPr>
              <a:solidFill>
                <a:srgbClr val="193768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Understand the foundational principles of artificial intelligence.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Explore the intersection of AI with various scientific disciplines.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Recognize the potential and limitations of AI in scientific research and applications.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Develop hands-on experience with simple AI tools and projects.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Cultivate a critical mindset towards the ethical considerations and consequences of AI in science.</a:t>
            </a:r>
            <a:endParaRPr sz="2200"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30279" l="0" r="77543" t="0"/>
          <a:stretch/>
        </p:blipFill>
        <p:spPr>
          <a:xfrm>
            <a:off x="8617700" y="76200"/>
            <a:ext cx="467775" cy="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0" y="4836800"/>
            <a:ext cx="9170400" cy="306900"/>
          </a:xfrm>
          <a:prstGeom prst="rect">
            <a:avLst/>
          </a:prstGeom>
          <a:solidFill>
            <a:srgbClr val="193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3892350" y="4797800"/>
            <a:ext cx="12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AI For Science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030975" y="3857075"/>
            <a:ext cx="413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595308" y="4793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Honesty Policy</a:t>
            </a:r>
            <a:endParaRPr>
              <a:solidFill>
                <a:srgbClr val="193768"/>
              </a:solidFill>
            </a:endParaRPr>
          </a:p>
        </p:txBody>
      </p:sp>
      <p:sp>
        <p:nvSpPr>
          <p:cNvPr id="320" name="Google Shape;32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 with the other students is encouraged - But copying (from students or the internet) is not.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and quizzes for this class have been designed with your other school and extracurricular obligations in mind…these assignments should not take long to do.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Assignments are meant to make you think and make sure you are paying attention/spending more time with the material so you remember it better.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resource you use, including AI bots, needs to be cited (we don’t care what format - MLA, APA, “I used this &lt;url&gt; and got &lt;this information&gt; from it”).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32"/>
          <p:cNvPicPr preferRelativeResize="0"/>
          <p:nvPr/>
        </p:nvPicPr>
        <p:blipFill rotWithShape="1">
          <a:blip r:embed="rId3">
            <a:alphaModFix/>
          </a:blip>
          <a:srcRect b="30279" l="0" r="77543" t="0"/>
          <a:stretch/>
        </p:blipFill>
        <p:spPr>
          <a:xfrm>
            <a:off x="8617700" y="76200"/>
            <a:ext cx="467775" cy="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2"/>
          <p:cNvSpPr/>
          <p:nvPr/>
        </p:nvSpPr>
        <p:spPr>
          <a:xfrm>
            <a:off x="0" y="4836800"/>
            <a:ext cx="9170400" cy="306900"/>
          </a:xfrm>
          <a:prstGeom prst="rect">
            <a:avLst/>
          </a:prstGeom>
          <a:solidFill>
            <a:srgbClr val="193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2"/>
          <p:cNvSpPr txBox="1"/>
          <p:nvPr/>
        </p:nvSpPr>
        <p:spPr>
          <a:xfrm>
            <a:off x="3892350" y="4797800"/>
            <a:ext cx="12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AI For Science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324" name="Google Shape;324;p32"/>
          <p:cNvSpPr txBox="1"/>
          <p:nvPr>
            <p:ph idx="12" type="sldNum"/>
          </p:nvPr>
        </p:nvSpPr>
        <p:spPr>
          <a:xfrm>
            <a:off x="8595308" y="4793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25" name="Google Shape;325;p32"/>
          <p:cNvSpPr txBox="1"/>
          <p:nvPr/>
        </p:nvSpPr>
        <p:spPr>
          <a:xfrm>
            <a:off x="5565325" y="3976175"/>
            <a:ext cx="12711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/>
          <p:nvPr/>
        </p:nvSpPr>
        <p:spPr>
          <a:xfrm>
            <a:off x="0" y="4836800"/>
            <a:ext cx="9170400" cy="306900"/>
          </a:xfrm>
          <a:prstGeom prst="rect">
            <a:avLst/>
          </a:prstGeom>
          <a:solidFill>
            <a:srgbClr val="193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3"/>
          <p:cNvSpPr txBox="1"/>
          <p:nvPr>
            <p:ph type="title"/>
          </p:nvPr>
        </p:nvSpPr>
        <p:spPr>
          <a:xfrm>
            <a:off x="987600" y="1205550"/>
            <a:ext cx="7195200" cy="27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Question Time! </a:t>
            </a:r>
            <a:endParaRPr>
              <a:solidFill>
                <a:srgbClr val="193768"/>
              </a:solidFill>
            </a:endParaRPr>
          </a:p>
        </p:txBody>
      </p:sp>
      <p:pic>
        <p:nvPicPr>
          <p:cNvPr id="332" name="Google Shape;332;p33"/>
          <p:cNvPicPr preferRelativeResize="0"/>
          <p:nvPr/>
        </p:nvPicPr>
        <p:blipFill rotWithShape="1">
          <a:blip r:embed="rId3">
            <a:alphaModFix/>
          </a:blip>
          <a:srcRect b="30279" l="0" r="77543" t="0"/>
          <a:stretch/>
        </p:blipFill>
        <p:spPr>
          <a:xfrm>
            <a:off x="8617700" y="76200"/>
            <a:ext cx="467775" cy="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3"/>
          <p:cNvSpPr txBox="1"/>
          <p:nvPr/>
        </p:nvSpPr>
        <p:spPr>
          <a:xfrm>
            <a:off x="3892350" y="4797800"/>
            <a:ext cx="12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AI For Science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334" name="Google Shape;334;p33"/>
          <p:cNvSpPr txBox="1"/>
          <p:nvPr>
            <p:ph idx="12" type="sldNum"/>
          </p:nvPr>
        </p:nvSpPr>
        <p:spPr>
          <a:xfrm>
            <a:off x="8595308" y="4793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References	</a:t>
            </a:r>
            <a:endParaRPr>
              <a:solidFill>
                <a:srgbClr val="193768"/>
              </a:solidFill>
            </a:endParaRPr>
          </a:p>
        </p:txBody>
      </p:sp>
      <p:sp>
        <p:nvSpPr>
          <p:cNvPr id="340" name="Google Shape;34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1270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“Regression in Machine Learning: Definition and Examples.” </a:t>
            </a:r>
            <a:r>
              <a:rPr i="1" lang="en" sz="1100">
                <a:solidFill>
                  <a:schemeClr val="dk1"/>
                </a:solidFill>
              </a:rPr>
              <a:t>Built In</a:t>
            </a:r>
            <a:r>
              <a:rPr lang="en" sz="1100">
                <a:solidFill>
                  <a:schemeClr val="dk1"/>
                </a:solidFill>
              </a:rPr>
              <a:t>, 1 Aug. 2024, builtin.com/data-science/regression-machine-learning. </a:t>
            </a:r>
            <a:endParaRPr sz="1100">
              <a:solidFill>
                <a:schemeClr val="dk1"/>
              </a:solidFill>
            </a:endParaRPr>
          </a:p>
          <a:p>
            <a:pPr indent="-1270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“The History of AI: A Timeline from 1940 to 2023 + Infographic.” </a:t>
            </a:r>
            <a:r>
              <a:rPr i="1" lang="en" sz="1100">
                <a:solidFill>
                  <a:schemeClr val="dk1"/>
                </a:solidFill>
              </a:rPr>
              <a:t>Calls9 Insights</a:t>
            </a:r>
            <a:r>
              <a:rPr lang="en" sz="1100">
                <a:solidFill>
                  <a:schemeClr val="dk1"/>
                </a:solidFill>
              </a:rPr>
              <a:t>, www.calls9.com/blogs/the-history-of-ai-a-timeline-from-1940-to-2023. Accessed 1 Sept. 2024. </a:t>
            </a:r>
            <a:endParaRPr sz="1100">
              <a:solidFill>
                <a:schemeClr val="dk1"/>
              </a:solidFill>
            </a:endParaRPr>
          </a:p>
          <a:p>
            <a:pPr indent="-1270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Machine Learning for Science Team. (n.d.). </a:t>
            </a:r>
            <a:r>
              <a:rPr i="1" lang="en" sz="1100">
                <a:solidFill>
                  <a:schemeClr val="dk1"/>
                </a:solidFill>
              </a:rPr>
              <a:t>Machine Learning for Scientists</a:t>
            </a:r>
            <a:r>
              <a:rPr lang="en" sz="1100">
                <a:solidFill>
                  <a:schemeClr val="dk1"/>
                </a:solidFill>
              </a:rPr>
              <a:t>. Introduction - Machine Learning for Scientists. https://ml-lectures.org/docs/introduction/introduction.html </a:t>
            </a:r>
            <a:endParaRPr sz="1100">
              <a:solidFill>
                <a:schemeClr val="dk1"/>
              </a:solidFill>
            </a:endParaRPr>
          </a:p>
          <a:p>
            <a:pPr indent="-1270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“What Is Clustering?  |  Machine Learning  |  Google for Developers.” </a:t>
            </a:r>
            <a:r>
              <a:rPr i="1" lang="en" sz="1100">
                <a:solidFill>
                  <a:schemeClr val="dk1"/>
                </a:solidFill>
              </a:rPr>
              <a:t>Google</a:t>
            </a:r>
            <a:r>
              <a:rPr lang="en" sz="1100">
                <a:solidFill>
                  <a:schemeClr val="dk1"/>
                </a:solidFill>
              </a:rPr>
              <a:t>, Google, developers.google.com/machine-learning/clustering/overview. Accessed 4 Sept. 2024. </a:t>
            </a:r>
            <a:endParaRPr sz="1100">
              <a:solidFill>
                <a:schemeClr val="dk1"/>
              </a:solidFill>
            </a:endParaRPr>
          </a:p>
          <a:p>
            <a:pPr indent="-1270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1270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1270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34"/>
          <p:cNvPicPr preferRelativeResize="0"/>
          <p:nvPr/>
        </p:nvPicPr>
        <p:blipFill rotWithShape="1">
          <a:blip r:embed="rId3">
            <a:alphaModFix/>
          </a:blip>
          <a:srcRect b="30279" l="0" r="77543" t="0"/>
          <a:stretch/>
        </p:blipFill>
        <p:spPr>
          <a:xfrm>
            <a:off x="8617700" y="76200"/>
            <a:ext cx="467775" cy="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4"/>
          <p:cNvSpPr/>
          <p:nvPr/>
        </p:nvSpPr>
        <p:spPr>
          <a:xfrm>
            <a:off x="0" y="4836800"/>
            <a:ext cx="9170400" cy="306900"/>
          </a:xfrm>
          <a:prstGeom prst="rect">
            <a:avLst/>
          </a:prstGeom>
          <a:solidFill>
            <a:srgbClr val="193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4"/>
          <p:cNvSpPr txBox="1"/>
          <p:nvPr/>
        </p:nvSpPr>
        <p:spPr>
          <a:xfrm>
            <a:off x="3892350" y="4797800"/>
            <a:ext cx="12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AI For Science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344" name="Google Shape;344;p34"/>
          <p:cNvSpPr txBox="1"/>
          <p:nvPr/>
        </p:nvSpPr>
        <p:spPr>
          <a:xfrm>
            <a:off x="5030975" y="3857075"/>
            <a:ext cx="413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5" name="Google Shape;345;p34"/>
          <p:cNvSpPr txBox="1"/>
          <p:nvPr>
            <p:ph idx="12" type="sldNum"/>
          </p:nvPr>
        </p:nvSpPr>
        <p:spPr>
          <a:xfrm>
            <a:off x="8595308" y="4793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Syllabus</a:t>
            </a:r>
            <a:endParaRPr>
              <a:solidFill>
                <a:srgbClr val="193768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30279" l="0" r="77543" t="0"/>
          <a:stretch/>
        </p:blipFill>
        <p:spPr>
          <a:xfrm>
            <a:off x="8617700" y="76200"/>
            <a:ext cx="467775" cy="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0" y="4836800"/>
            <a:ext cx="9170400" cy="306900"/>
          </a:xfrm>
          <a:prstGeom prst="rect">
            <a:avLst/>
          </a:prstGeom>
          <a:solidFill>
            <a:srgbClr val="193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3892350" y="4797800"/>
            <a:ext cx="12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AI For Science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5030975" y="3857075"/>
            <a:ext cx="413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595308" y="4793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5475" y="932850"/>
            <a:ext cx="3846815" cy="347527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416775" y="1245825"/>
            <a:ext cx="4039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Professor: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Mr. Nagi Abouhussein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Course Director and Project Manager: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Dr. Jessica Freeze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416775" y="2468725"/>
            <a:ext cx="3957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Google Classroom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Class Code - </a:t>
            </a:r>
            <a:r>
              <a:rPr lang="en">
                <a:solidFill>
                  <a:schemeClr val="dk2"/>
                </a:solidFill>
              </a:rPr>
              <a:t>jntrlzs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All assignments,quizzes, projects, and questions not handled during lecture will be submitted via the Google Classroom.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Classroom Expectations</a:t>
            </a:r>
            <a:endParaRPr>
              <a:solidFill>
                <a:srgbClr val="193768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30279" l="0" r="77543" t="0"/>
          <a:stretch/>
        </p:blipFill>
        <p:spPr>
          <a:xfrm>
            <a:off x="8617700" y="76200"/>
            <a:ext cx="467775" cy="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0" y="4836800"/>
            <a:ext cx="9170400" cy="306900"/>
          </a:xfrm>
          <a:prstGeom prst="rect">
            <a:avLst/>
          </a:prstGeom>
          <a:solidFill>
            <a:srgbClr val="193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3892350" y="4797800"/>
            <a:ext cx="12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AI For Science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5030975" y="3857075"/>
            <a:ext cx="413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595308" y="4793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16775" y="1245825"/>
            <a:ext cx="75960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Pay attention - In </a:t>
            </a:r>
            <a:r>
              <a:rPr lang="en" sz="2000">
                <a:solidFill>
                  <a:schemeClr val="dk2"/>
                </a:solidFill>
              </a:rPr>
              <a:t>education, y</a:t>
            </a:r>
            <a:r>
              <a:rPr lang="en" sz="2000">
                <a:solidFill>
                  <a:schemeClr val="dk2"/>
                </a:solidFill>
              </a:rPr>
              <a:t>ou get what you give so…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Get curious and ASK QUESTIONS! - Early and often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Let us know if you want to learn more about a topic. -We can adapt and provide additional resources!</a:t>
            </a:r>
            <a:endParaRPr sz="2000">
              <a:solidFill>
                <a:schemeClr val="dk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</a:pPr>
            <a:r>
              <a:rPr lang="en" sz="2000">
                <a:solidFill>
                  <a:schemeClr val="dk2"/>
                </a:solidFill>
              </a:rPr>
              <a:t>Dr. Freeze has taught this material to students from middle school to professors at top universities. 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Let us know if you need help.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1A. Introduction to Machine Learning</a:t>
            </a:r>
            <a:endParaRPr>
              <a:solidFill>
                <a:srgbClr val="193768"/>
              </a:solidFill>
            </a:endParaRPr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152475"/>
            <a:ext cx="4249800" cy="3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is AI?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is the history of AI?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How does machine learning fit in AI?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30279" l="0" r="77543" t="0"/>
          <a:stretch/>
        </p:blipFill>
        <p:spPr>
          <a:xfrm>
            <a:off x="8617700" y="76200"/>
            <a:ext cx="467775" cy="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0" y="4836800"/>
            <a:ext cx="9170400" cy="306900"/>
          </a:xfrm>
          <a:prstGeom prst="rect">
            <a:avLst/>
          </a:prstGeom>
          <a:solidFill>
            <a:srgbClr val="193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3892350" y="4797800"/>
            <a:ext cx="12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AI For Science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595308" y="4793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9" y="1297337"/>
            <a:ext cx="4249819" cy="32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What is and isn’t artificial intelligence (AI)? </a:t>
            </a:r>
            <a:endParaRPr>
              <a:solidFill>
                <a:srgbClr val="193768"/>
              </a:solidFill>
            </a:endParaRPr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Simulating human intelligence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Human intelligence: rationality, optimality, neuroscience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Are robots AI?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b="30279" l="0" r="77543" t="0"/>
          <a:stretch/>
        </p:blipFill>
        <p:spPr>
          <a:xfrm>
            <a:off x="8617700" y="76200"/>
            <a:ext cx="467775" cy="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/>
          <p:nvPr/>
        </p:nvSpPr>
        <p:spPr>
          <a:xfrm>
            <a:off x="0" y="4836800"/>
            <a:ext cx="9170400" cy="306900"/>
          </a:xfrm>
          <a:prstGeom prst="rect">
            <a:avLst/>
          </a:prstGeom>
          <a:solidFill>
            <a:srgbClr val="193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3892350" y="4797800"/>
            <a:ext cx="12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AI For Science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5030975" y="3857075"/>
            <a:ext cx="413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595308" y="4793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8375" y="2344778"/>
            <a:ext cx="3481626" cy="182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4138375" y="4215650"/>
            <a:ext cx="480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Are industrial robots AI?  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Haophuong21, CC BY-SA 4.0 https://creativecommons.org/licenses/by-sa/4.0 via Wikimedia Commons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Objectives</a:t>
            </a:r>
            <a:endParaRPr>
              <a:solidFill>
                <a:srgbClr val="193768"/>
              </a:solidFill>
            </a:endParaRPr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1152475"/>
            <a:ext cx="524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AI Goals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Understanding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Decision Making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Learning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Problem Types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Generative vs Discriminative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Probabilistic vs Deterministic</a:t>
            </a:r>
            <a:endParaRPr sz="2200"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30279" l="0" r="77543" t="0"/>
          <a:stretch/>
        </p:blipFill>
        <p:spPr>
          <a:xfrm>
            <a:off x="8617700" y="76200"/>
            <a:ext cx="467775" cy="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>
            <a:off x="0" y="4836800"/>
            <a:ext cx="9170400" cy="306900"/>
          </a:xfrm>
          <a:prstGeom prst="rect">
            <a:avLst/>
          </a:prstGeom>
          <a:solidFill>
            <a:srgbClr val="193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3892350" y="4797800"/>
            <a:ext cx="12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AI For Science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595308" y="4793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1024" y="303850"/>
            <a:ext cx="3831000" cy="226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4090800" y="2274100"/>
            <a:ext cx="17733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“Decision Tree Classification Algorithm”, Javapoint.com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9386" y="2707151"/>
            <a:ext cx="2455914" cy="18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6318000" y="4568875"/>
            <a:ext cx="282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Towards Data Science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History of AI</a:t>
            </a:r>
            <a:endParaRPr>
              <a:solidFill>
                <a:srgbClr val="193768"/>
              </a:solidFill>
            </a:endParaRPr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11700" y="1152475"/>
            <a:ext cx="384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1950’s  “Turing Test” </a:t>
            </a:r>
            <a:endParaRPr sz="2500"/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“Perceptron” First Step Function</a:t>
            </a:r>
            <a:endParaRPr sz="2500"/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1965 Expert systems</a:t>
            </a:r>
            <a:endParaRPr sz="2500"/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1984 AI Winter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(Calls9 Insights, 2024)</a:t>
            </a:r>
            <a:endParaRPr sz="1100"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30279" l="0" r="77543" t="0"/>
          <a:stretch/>
        </p:blipFill>
        <p:spPr>
          <a:xfrm>
            <a:off x="8617700" y="76200"/>
            <a:ext cx="467775" cy="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/>
          <p:nvPr/>
        </p:nvSpPr>
        <p:spPr>
          <a:xfrm>
            <a:off x="0" y="4836800"/>
            <a:ext cx="9170400" cy="306900"/>
          </a:xfrm>
          <a:prstGeom prst="rect">
            <a:avLst/>
          </a:prstGeom>
          <a:solidFill>
            <a:srgbClr val="193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/>
        </p:nvSpPr>
        <p:spPr>
          <a:xfrm>
            <a:off x="3892350" y="4797800"/>
            <a:ext cx="12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AI For Science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5030975" y="3857075"/>
            <a:ext cx="413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595308" y="4793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271" y="858974"/>
            <a:ext cx="2741825" cy="322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9307" y="858963"/>
            <a:ext cx="2845043" cy="37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4238025" y="4240350"/>
            <a:ext cx="445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“History of AI Timeline”, Source: Calls9 Insights, https://www.calls9.com/blogs/the-history-of-ai-a-timeline-from-1940-to-2023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471350" y="51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3768"/>
                </a:solidFill>
              </a:rPr>
              <a:t>Machine Learning (ML)</a:t>
            </a:r>
            <a:endParaRPr>
              <a:solidFill>
                <a:srgbClr val="193768"/>
              </a:solidFill>
            </a:endParaRPr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Subset of AI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Statistics - the nuts and </a:t>
            </a:r>
            <a:r>
              <a:rPr lang="en" sz="1600"/>
              <a:t>bolts</a:t>
            </a:r>
            <a:r>
              <a:rPr lang="en" sz="1600"/>
              <a:t> of AI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Algorithms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51" name="Google Shape;151;p21"/>
          <p:cNvPicPr preferRelativeResize="0"/>
          <p:nvPr/>
        </p:nvPicPr>
        <p:blipFill rotWithShape="1">
          <a:blip r:embed="rId3">
            <a:alphaModFix/>
          </a:blip>
          <a:srcRect b="30279" l="0" r="77543" t="0"/>
          <a:stretch/>
        </p:blipFill>
        <p:spPr>
          <a:xfrm>
            <a:off x="8617700" y="76200"/>
            <a:ext cx="467775" cy="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/>
          <p:nvPr/>
        </p:nvSpPr>
        <p:spPr>
          <a:xfrm>
            <a:off x="0" y="4836800"/>
            <a:ext cx="9170400" cy="306900"/>
          </a:xfrm>
          <a:prstGeom prst="rect">
            <a:avLst/>
          </a:prstGeom>
          <a:solidFill>
            <a:srgbClr val="193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3892350" y="4797800"/>
            <a:ext cx="12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AI For Science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5030975" y="3857075"/>
            <a:ext cx="413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8595308" y="4793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6985050" y="2748625"/>
            <a:ext cx="16041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175" y="2798797"/>
            <a:ext cx="1163325" cy="11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8419475" y="4568875"/>
            <a:ext cx="742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u="sng">
                <a:solidFill>
                  <a:schemeClr val="hlink"/>
                </a:solidFill>
                <a:hlinkClick r:id="rId5"/>
              </a:rPr>
              <a:t>711pTh86caS.jpg</a:t>
            </a:r>
            <a:endParaRPr sz="800"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3101" y="2479838"/>
            <a:ext cx="1792074" cy="165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1687" y="466849"/>
            <a:ext cx="2626325" cy="148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7332800" y="4561225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8"/>
              </a:rPr>
              <a:t>cio_ai_intelligence_idea.png</a:t>
            </a:r>
            <a:endParaRPr sz="900"/>
          </a:p>
        </p:txBody>
      </p:sp>
      <p:sp>
        <p:nvSpPr>
          <p:cNvPr id="162" name="Google Shape;162;p21"/>
          <p:cNvSpPr txBox="1"/>
          <p:nvPr/>
        </p:nvSpPr>
        <p:spPr>
          <a:xfrm>
            <a:off x="6787725" y="4561225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9"/>
              </a:rPr>
              <a:t>3-robot.jpg</a:t>
            </a:r>
            <a:endParaRPr sz="900"/>
          </a:p>
        </p:txBody>
      </p:sp>
      <p:cxnSp>
        <p:nvCxnSpPr>
          <p:cNvPr id="163" name="Google Shape;163;p21"/>
          <p:cNvCxnSpPr/>
          <p:nvPr/>
        </p:nvCxnSpPr>
        <p:spPr>
          <a:xfrm flipH="1">
            <a:off x="5349613" y="2157289"/>
            <a:ext cx="384600" cy="44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64" name="Google Shape;164;p21"/>
          <p:cNvCxnSpPr/>
          <p:nvPr/>
        </p:nvCxnSpPr>
        <p:spPr>
          <a:xfrm flipH="1">
            <a:off x="6281850" y="3389300"/>
            <a:ext cx="7032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65" name="Google Shape;165;p21"/>
          <p:cNvCxnSpPr/>
          <p:nvPr/>
        </p:nvCxnSpPr>
        <p:spPr>
          <a:xfrm rot="10800000">
            <a:off x="7281375" y="2142300"/>
            <a:ext cx="404100" cy="4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66" name="Google Shape;166;p21"/>
          <p:cNvSpPr txBox="1"/>
          <p:nvPr/>
        </p:nvSpPr>
        <p:spPr>
          <a:xfrm>
            <a:off x="5564875" y="2194525"/>
            <a:ext cx="38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≠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6441150" y="2952625"/>
            <a:ext cx="38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≠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7193550" y="2194525"/>
            <a:ext cx="38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≠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6415950" y="90088"/>
            <a:ext cx="4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AI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4874938" y="3887825"/>
            <a:ext cx="20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Robotics/Systems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6911438" y="3898000"/>
            <a:ext cx="208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Machine Learning/ Statistics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111850" y="2658475"/>
            <a:ext cx="4763100" cy="15699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Machine Learning is how you determine the underlying function that solves a problem.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AI uses the functions solved by machine learning methods to make decisions.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